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9" r:id="rId2"/>
    <p:sldId id="260" r:id="rId3"/>
    <p:sldId id="270" r:id="rId4"/>
    <p:sldId id="314" r:id="rId5"/>
    <p:sldId id="315" r:id="rId6"/>
    <p:sldId id="316" r:id="rId7"/>
    <p:sldId id="313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311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71" r:id="rId36"/>
    <p:sldId id="277" r:id="rId37"/>
    <p:sldId id="261" r:id="rId38"/>
    <p:sldId id="262" r:id="rId39"/>
    <p:sldId id="263" r:id="rId40"/>
    <p:sldId id="265" r:id="rId41"/>
    <p:sldId id="272" r:id="rId42"/>
    <p:sldId id="279" r:id="rId43"/>
    <p:sldId id="266" r:id="rId44"/>
    <p:sldId id="280" r:id="rId45"/>
    <p:sldId id="274" r:id="rId46"/>
    <p:sldId id="267" r:id="rId47"/>
    <p:sldId id="268" r:id="rId48"/>
    <p:sldId id="281" r:id="rId49"/>
    <p:sldId id="278" r:id="rId50"/>
    <p:sldId id="269" r:id="rId51"/>
    <p:sldId id="282" r:id="rId52"/>
    <p:sldId id="275" r:id="rId53"/>
    <p:sldId id="312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DF"/>
    <a:srgbClr val="F5F5F5"/>
    <a:srgbClr val="F0F0F0"/>
    <a:srgbClr val="FD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4660"/>
  </p:normalViewPr>
  <p:slideViewPr>
    <p:cSldViewPr snapToGrid="0">
      <p:cViewPr>
        <p:scale>
          <a:sx n="56" d="100"/>
          <a:sy n="56" d="100"/>
        </p:scale>
        <p:origin x="-1901" y="-7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5A55D-F73E-47DE-97B8-F3D990BFA594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D9EBFB82-C3E2-4B24-8693-A24AFC140BBE}">
      <dgm:prSet phldrT="[文字]" custT="1"/>
      <dgm:spPr/>
      <dgm:t>
        <a:bodyPr/>
        <a:lstStyle/>
        <a:p>
          <a:r>
            <a:rPr lang="zh-TW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線上</a:t>
          </a:r>
          <a:r>
            <a:rPr lang="en-US" altLang="zh-TW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美術館</a:t>
          </a:r>
          <a:endParaRPr lang="zh-TW" altLang="en-US" sz="32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3C13B50-78F8-48EA-9421-CBC94ECC7F08}" type="parTrans" cxnId="{CA9CB8B9-0891-4D26-ABDE-E0A9ADE9832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9E997-2290-4DF2-BEAC-3F9B20070937}" type="sibTrans" cxnId="{CA9CB8B9-0891-4D26-ABDE-E0A9ADE9832D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4F7890-6FB6-4CBA-9CE0-F611CB722A3A}">
      <dgm:prSet phldrT="[文字]" custT="1"/>
      <dgm:spPr/>
      <dgm:t>
        <a:bodyPr/>
        <a:lstStyle/>
        <a:p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線上</a:t>
          </a:r>
          <a: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觀賞展覽</a:t>
          </a:r>
          <a:endParaRPr lang="zh-TW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007C3A-11D6-42AC-A406-2CB3BF68BBB0}" type="parTrans" cxnId="{051DBB84-6207-4EFB-9B75-21A54116C50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682251-BA25-4043-9288-5BE6213AF99C}" type="sibTrans" cxnId="{051DBB84-6207-4EFB-9B75-21A54116C50F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E07912D-D03C-45AA-8C7E-4E68B931F485}">
      <dgm:prSet phldrT="[文字]" custT="1"/>
      <dgm:spPr/>
      <dgm:t>
        <a:bodyPr/>
        <a:lstStyle/>
        <a:p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發表</a:t>
          </a:r>
          <a: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自己創作</a:t>
          </a:r>
          <a:endParaRPr lang="zh-TW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FF13D8-BEB1-48EB-86EE-40B55AFCC221}" type="parTrans" cxnId="{184AC527-8D3B-4F3A-A714-0C7DCE283E7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0230B3C-7A47-4222-A04A-877B7969C4CC}" type="sibTrans" cxnId="{184AC527-8D3B-4F3A-A714-0C7DCE283E74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206E53-36A3-4194-BD61-29E143747EAF}">
      <dgm:prSet phldrT="[文字]" custT="1"/>
      <dgm:spPr/>
      <dgm:t>
        <a:bodyPr/>
        <a:lstStyle/>
        <a:p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預購</a:t>
          </a:r>
          <a: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參觀票券</a:t>
          </a:r>
          <a:endParaRPr lang="zh-TW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F43B60-CB21-4762-B544-FB64048FA2F2}" type="parTrans" cxnId="{19D98482-298E-47E4-B3EE-602B113C8729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0DC0C2-385B-4788-BD1D-E25FEAFE0112}" type="sibTrans" cxnId="{19D98482-298E-47E4-B3EE-602B113C8729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4E65746-E269-4A5D-B34E-E66BABCEA469}">
      <dgm:prSet phldrT="[文字]" custT="1"/>
      <dgm:spPr/>
      <dgm:t>
        <a:bodyPr/>
        <a:lstStyle/>
        <a:p>
          <a:r>
            <a:rPr lang="zh-TW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預約現場參觀導覽</a:t>
          </a:r>
          <a:endParaRPr lang="zh-TW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7C3B14-EC4D-455E-A4C1-6D03096E9F98}" type="parTrans" cxnId="{DD45D7F1-9390-4609-B83C-D2A4F60E8AC3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FF40E1-A311-4AEB-BE25-BB1BFF38462E}" type="sibTrans" cxnId="{DD45D7F1-9390-4609-B83C-D2A4F60E8AC3}">
      <dgm:prSet/>
      <dgm:spPr/>
      <dgm:t>
        <a:bodyPr/>
        <a:lstStyle/>
        <a:p>
          <a:endParaRPr lang="zh-TW" altLang="en-US" sz="3200" b="1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959CEB-5495-4C5E-8E1A-F96DF067A8FB}" type="pres">
      <dgm:prSet presAssocID="{18C5A55D-F73E-47DE-97B8-F3D990BFA59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885B6E9-7EC4-4247-86EB-3347BE32911D}" type="pres">
      <dgm:prSet presAssocID="{D9EBFB82-C3E2-4B24-8693-A24AFC140BBE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0242E2CC-9E50-4374-B65E-C56F51AA6F79}" type="pres">
      <dgm:prSet presAssocID="{4A4F7890-6FB6-4CBA-9CE0-F611CB722A3A}" presName="node" presStyleLbl="node1" presStyleIdx="0" presStyleCnt="4" custScaleX="142924" custScaleY="14098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C4CA2C4-7354-443D-85A0-CEA95BC172E2}" type="pres">
      <dgm:prSet presAssocID="{4A4F7890-6FB6-4CBA-9CE0-F611CB722A3A}" presName="dummy" presStyleCnt="0"/>
      <dgm:spPr/>
    </dgm:pt>
    <dgm:pt modelId="{5AD99907-8ADB-4A27-807F-A07432A82159}" type="pres">
      <dgm:prSet presAssocID="{D3682251-BA25-4043-9288-5BE6213AF99C}" presName="sibTrans" presStyleLbl="sibTrans2D1" presStyleIdx="0" presStyleCnt="4"/>
      <dgm:spPr/>
    </dgm:pt>
    <dgm:pt modelId="{0C1582B0-66B4-4D55-9C28-CCB545869157}" type="pres">
      <dgm:prSet presAssocID="{CE07912D-D03C-45AA-8C7E-4E68B931F485}" presName="node" presStyleLbl="node1" presStyleIdx="1" presStyleCnt="4" custScaleX="142924" custScaleY="14098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64F1EA-A745-4FB0-963E-275A3E973290}" type="pres">
      <dgm:prSet presAssocID="{CE07912D-D03C-45AA-8C7E-4E68B931F485}" presName="dummy" presStyleCnt="0"/>
      <dgm:spPr/>
    </dgm:pt>
    <dgm:pt modelId="{ACBB53B8-73BB-48C8-9EE2-0030D782AAC8}" type="pres">
      <dgm:prSet presAssocID="{20230B3C-7A47-4222-A04A-877B7969C4CC}" presName="sibTrans" presStyleLbl="sibTrans2D1" presStyleIdx="1" presStyleCnt="4"/>
      <dgm:spPr/>
    </dgm:pt>
    <dgm:pt modelId="{2414DA41-B8F4-4991-8128-B74558325759}" type="pres">
      <dgm:prSet presAssocID="{C1206E53-36A3-4194-BD61-29E143747EAF}" presName="node" presStyleLbl="node1" presStyleIdx="2" presStyleCnt="4" custScaleX="142924" custScaleY="14098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74B26C-878A-43D1-9AC4-C68166553C1B}" type="pres">
      <dgm:prSet presAssocID="{C1206E53-36A3-4194-BD61-29E143747EAF}" presName="dummy" presStyleCnt="0"/>
      <dgm:spPr/>
    </dgm:pt>
    <dgm:pt modelId="{C600A74A-E8B4-42B3-8237-86512BA561FA}" type="pres">
      <dgm:prSet presAssocID="{9B0DC0C2-385B-4788-BD1D-E25FEAFE0112}" presName="sibTrans" presStyleLbl="sibTrans2D1" presStyleIdx="2" presStyleCnt="4"/>
      <dgm:spPr/>
    </dgm:pt>
    <dgm:pt modelId="{135569A1-0C79-42C2-86E6-8580C41C857A}" type="pres">
      <dgm:prSet presAssocID="{44E65746-E269-4A5D-B34E-E66BABCEA469}" presName="node" presStyleLbl="node1" presStyleIdx="3" presStyleCnt="4" custScaleX="142924" custScaleY="14098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DF61D71-85C7-4AAC-A135-5F7344CF89E4}" type="pres">
      <dgm:prSet presAssocID="{44E65746-E269-4A5D-B34E-E66BABCEA469}" presName="dummy" presStyleCnt="0"/>
      <dgm:spPr/>
    </dgm:pt>
    <dgm:pt modelId="{CDBFC988-B0A3-4C97-BA45-E8A1A53B9C55}" type="pres">
      <dgm:prSet presAssocID="{68FF40E1-A311-4AEB-BE25-BB1BFF38462E}" presName="sibTrans" presStyleLbl="sibTrans2D1" presStyleIdx="3" presStyleCnt="4"/>
      <dgm:spPr/>
    </dgm:pt>
  </dgm:ptLst>
  <dgm:cxnLst>
    <dgm:cxn modelId="{BA381108-5EFE-435A-AEBB-B0101B33F361}" type="presOf" srcId="{4A4F7890-6FB6-4CBA-9CE0-F611CB722A3A}" destId="{0242E2CC-9E50-4374-B65E-C56F51AA6F79}" srcOrd="0" destOrd="0" presId="urn:microsoft.com/office/officeart/2005/8/layout/radial6"/>
    <dgm:cxn modelId="{AB10B7A7-10D3-49C9-AF47-7285A7D24636}" type="presOf" srcId="{CE07912D-D03C-45AA-8C7E-4E68B931F485}" destId="{0C1582B0-66B4-4D55-9C28-CCB545869157}" srcOrd="0" destOrd="0" presId="urn:microsoft.com/office/officeart/2005/8/layout/radial6"/>
    <dgm:cxn modelId="{6E23E62A-C672-4BB9-9F7C-248E5B763A4A}" type="presOf" srcId="{68FF40E1-A311-4AEB-BE25-BB1BFF38462E}" destId="{CDBFC988-B0A3-4C97-BA45-E8A1A53B9C55}" srcOrd="0" destOrd="0" presId="urn:microsoft.com/office/officeart/2005/8/layout/radial6"/>
    <dgm:cxn modelId="{874506DA-969B-4217-AEC0-93D1CBD70EF0}" type="presOf" srcId="{D3682251-BA25-4043-9288-5BE6213AF99C}" destId="{5AD99907-8ADB-4A27-807F-A07432A82159}" srcOrd="0" destOrd="0" presId="urn:microsoft.com/office/officeart/2005/8/layout/radial6"/>
    <dgm:cxn modelId="{051DBB84-6207-4EFB-9B75-21A54116C50F}" srcId="{D9EBFB82-C3E2-4B24-8693-A24AFC140BBE}" destId="{4A4F7890-6FB6-4CBA-9CE0-F611CB722A3A}" srcOrd="0" destOrd="0" parTransId="{23007C3A-11D6-42AC-A406-2CB3BF68BBB0}" sibTransId="{D3682251-BA25-4043-9288-5BE6213AF99C}"/>
    <dgm:cxn modelId="{184AC527-8D3B-4F3A-A714-0C7DCE283E74}" srcId="{D9EBFB82-C3E2-4B24-8693-A24AFC140BBE}" destId="{CE07912D-D03C-45AA-8C7E-4E68B931F485}" srcOrd="1" destOrd="0" parTransId="{7FFF13D8-BEB1-48EB-86EE-40B55AFCC221}" sibTransId="{20230B3C-7A47-4222-A04A-877B7969C4CC}"/>
    <dgm:cxn modelId="{623C19AD-9572-4B5C-8F8F-8AAB5D1DB577}" type="presOf" srcId="{18C5A55D-F73E-47DE-97B8-F3D990BFA594}" destId="{9C959CEB-5495-4C5E-8E1A-F96DF067A8FB}" srcOrd="0" destOrd="0" presId="urn:microsoft.com/office/officeart/2005/8/layout/radial6"/>
    <dgm:cxn modelId="{D7D7F925-5B2A-4543-9D33-4DA79B4A3F74}" type="presOf" srcId="{C1206E53-36A3-4194-BD61-29E143747EAF}" destId="{2414DA41-B8F4-4991-8128-B74558325759}" srcOrd="0" destOrd="0" presId="urn:microsoft.com/office/officeart/2005/8/layout/radial6"/>
    <dgm:cxn modelId="{19D98482-298E-47E4-B3EE-602B113C8729}" srcId="{D9EBFB82-C3E2-4B24-8693-A24AFC140BBE}" destId="{C1206E53-36A3-4194-BD61-29E143747EAF}" srcOrd="2" destOrd="0" parTransId="{2EF43B60-CB21-4762-B544-FB64048FA2F2}" sibTransId="{9B0DC0C2-385B-4788-BD1D-E25FEAFE0112}"/>
    <dgm:cxn modelId="{BD68E3F0-FD3B-469B-8166-BBCD18AB983F}" type="presOf" srcId="{20230B3C-7A47-4222-A04A-877B7969C4CC}" destId="{ACBB53B8-73BB-48C8-9EE2-0030D782AAC8}" srcOrd="0" destOrd="0" presId="urn:microsoft.com/office/officeart/2005/8/layout/radial6"/>
    <dgm:cxn modelId="{CA9CB8B9-0891-4D26-ABDE-E0A9ADE9832D}" srcId="{18C5A55D-F73E-47DE-97B8-F3D990BFA594}" destId="{D9EBFB82-C3E2-4B24-8693-A24AFC140BBE}" srcOrd="0" destOrd="0" parTransId="{13C13B50-78F8-48EA-9421-CBC94ECC7F08}" sibTransId="{BE09E997-2290-4DF2-BEAC-3F9B20070937}"/>
    <dgm:cxn modelId="{76892219-543B-4C79-A366-628219BABB3E}" type="presOf" srcId="{D9EBFB82-C3E2-4B24-8693-A24AFC140BBE}" destId="{7885B6E9-7EC4-4247-86EB-3347BE32911D}" srcOrd="0" destOrd="0" presId="urn:microsoft.com/office/officeart/2005/8/layout/radial6"/>
    <dgm:cxn modelId="{C2B0B930-03F4-4F86-868F-E5377285A7E0}" type="presOf" srcId="{9B0DC0C2-385B-4788-BD1D-E25FEAFE0112}" destId="{C600A74A-E8B4-42B3-8237-86512BA561FA}" srcOrd="0" destOrd="0" presId="urn:microsoft.com/office/officeart/2005/8/layout/radial6"/>
    <dgm:cxn modelId="{DD45D7F1-9390-4609-B83C-D2A4F60E8AC3}" srcId="{D9EBFB82-C3E2-4B24-8693-A24AFC140BBE}" destId="{44E65746-E269-4A5D-B34E-E66BABCEA469}" srcOrd="3" destOrd="0" parTransId="{E27C3B14-EC4D-455E-A4C1-6D03096E9F98}" sibTransId="{68FF40E1-A311-4AEB-BE25-BB1BFF38462E}"/>
    <dgm:cxn modelId="{96B2AC64-645D-4A86-8277-8A07B876311A}" type="presOf" srcId="{44E65746-E269-4A5D-B34E-E66BABCEA469}" destId="{135569A1-0C79-42C2-86E6-8580C41C857A}" srcOrd="0" destOrd="0" presId="urn:microsoft.com/office/officeart/2005/8/layout/radial6"/>
    <dgm:cxn modelId="{2A604106-D7E4-4A92-9B54-69F15910A26B}" type="presParOf" srcId="{9C959CEB-5495-4C5E-8E1A-F96DF067A8FB}" destId="{7885B6E9-7EC4-4247-86EB-3347BE32911D}" srcOrd="0" destOrd="0" presId="urn:microsoft.com/office/officeart/2005/8/layout/radial6"/>
    <dgm:cxn modelId="{B155D801-EB66-45F5-9605-C017D44B70E0}" type="presParOf" srcId="{9C959CEB-5495-4C5E-8E1A-F96DF067A8FB}" destId="{0242E2CC-9E50-4374-B65E-C56F51AA6F79}" srcOrd="1" destOrd="0" presId="urn:microsoft.com/office/officeart/2005/8/layout/radial6"/>
    <dgm:cxn modelId="{28D73A29-1687-4362-B10A-3AC00AB3224D}" type="presParOf" srcId="{9C959CEB-5495-4C5E-8E1A-F96DF067A8FB}" destId="{2C4CA2C4-7354-443D-85A0-CEA95BC172E2}" srcOrd="2" destOrd="0" presId="urn:microsoft.com/office/officeart/2005/8/layout/radial6"/>
    <dgm:cxn modelId="{EBD2A314-10D1-4240-A84B-D77C1053DA5C}" type="presParOf" srcId="{9C959CEB-5495-4C5E-8E1A-F96DF067A8FB}" destId="{5AD99907-8ADB-4A27-807F-A07432A82159}" srcOrd="3" destOrd="0" presId="urn:microsoft.com/office/officeart/2005/8/layout/radial6"/>
    <dgm:cxn modelId="{A5D7AD97-EF71-4E5B-81C6-AC58C6CE5320}" type="presParOf" srcId="{9C959CEB-5495-4C5E-8E1A-F96DF067A8FB}" destId="{0C1582B0-66B4-4D55-9C28-CCB545869157}" srcOrd="4" destOrd="0" presId="urn:microsoft.com/office/officeart/2005/8/layout/radial6"/>
    <dgm:cxn modelId="{15B9FA34-085C-45E8-8439-9A2C97C829A1}" type="presParOf" srcId="{9C959CEB-5495-4C5E-8E1A-F96DF067A8FB}" destId="{BC64F1EA-A745-4FB0-963E-275A3E973290}" srcOrd="5" destOrd="0" presId="urn:microsoft.com/office/officeart/2005/8/layout/radial6"/>
    <dgm:cxn modelId="{1FE45F65-29CA-4778-9815-6ECED7AEBE0B}" type="presParOf" srcId="{9C959CEB-5495-4C5E-8E1A-F96DF067A8FB}" destId="{ACBB53B8-73BB-48C8-9EE2-0030D782AAC8}" srcOrd="6" destOrd="0" presId="urn:microsoft.com/office/officeart/2005/8/layout/radial6"/>
    <dgm:cxn modelId="{20A08118-88E2-44BE-9EEC-A037643C3EEF}" type="presParOf" srcId="{9C959CEB-5495-4C5E-8E1A-F96DF067A8FB}" destId="{2414DA41-B8F4-4991-8128-B74558325759}" srcOrd="7" destOrd="0" presId="urn:microsoft.com/office/officeart/2005/8/layout/radial6"/>
    <dgm:cxn modelId="{44A163C1-93C7-4503-8182-96A779445ADE}" type="presParOf" srcId="{9C959CEB-5495-4C5E-8E1A-F96DF067A8FB}" destId="{9174B26C-878A-43D1-9AC4-C68166553C1B}" srcOrd="8" destOrd="0" presId="urn:microsoft.com/office/officeart/2005/8/layout/radial6"/>
    <dgm:cxn modelId="{ED596444-DDCB-4ED9-A7CA-3BC0DB9C4FDC}" type="presParOf" srcId="{9C959CEB-5495-4C5E-8E1A-F96DF067A8FB}" destId="{C600A74A-E8B4-42B3-8237-86512BA561FA}" srcOrd="9" destOrd="0" presId="urn:microsoft.com/office/officeart/2005/8/layout/radial6"/>
    <dgm:cxn modelId="{2E7DCEDA-E176-4B3E-B6D7-82950BBED70D}" type="presParOf" srcId="{9C959CEB-5495-4C5E-8E1A-F96DF067A8FB}" destId="{135569A1-0C79-42C2-86E6-8580C41C857A}" srcOrd="10" destOrd="0" presId="urn:microsoft.com/office/officeart/2005/8/layout/radial6"/>
    <dgm:cxn modelId="{A1131EB3-FABA-4C9C-9A84-DC5698B3BA0D}" type="presParOf" srcId="{9C959CEB-5495-4C5E-8E1A-F96DF067A8FB}" destId="{5DF61D71-85C7-4AAC-A135-5F7344CF89E4}" srcOrd="11" destOrd="0" presId="urn:microsoft.com/office/officeart/2005/8/layout/radial6"/>
    <dgm:cxn modelId="{DFD51927-4835-4CB3-ACB7-9F55278194F0}" type="presParOf" srcId="{9C959CEB-5495-4C5E-8E1A-F96DF067A8FB}" destId="{CDBFC988-B0A3-4C97-BA45-E8A1A53B9C5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FC988-B0A3-4C97-BA45-E8A1A53B9C55}">
      <dsp:nvSpPr>
        <dsp:cNvPr id="0" name=""/>
        <dsp:cNvSpPr/>
      </dsp:nvSpPr>
      <dsp:spPr>
        <a:xfrm>
          <a:off x="1411926" y="624400"/>
          <a:ext cx="4169866" cy="4169866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0A74A-E8B4-42B3-8237-86512BA561FA}">
      <dsp:nvSpPr>
        <dsp:cNvPr id="0" name=""/>
        <dsp:cNvSpPr/>
      </dsp:nvSpPr>
      <dsp:spPr>
        <a:xfrm>
          <a:off x="1411926" y="624400"/>
          <a:ext cx="4169866" cy="4169866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B53B8-73BB-48C8-9EE2-0030D782AAC8}">
      <dsp:nvSpPr>
        <dsp:cNvPr id="0" name=""/>
        <dsp:cNvSpPr/>
      </dsp:nvSpPr>
      <dsp:spPr>
        <a:xfrm>
          <a:off x="1411926" y="624400"/>
          <a:ext cx="4169866" cy="4169866"/>
        </a:xfrm>
        <a:prstGeom prst="blockArc">
          <a:avLst>
            <a:gd name="adj1" fmla="val 0"/>
            <a:gd name="adj2" fmla="val 5400000"/>
            <a:gd name="adj3" fmla="val 46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99907-8ADB-4A27-807F-A07432A82159}">
      <dsp:nvSpPr>
        <dsp:cNvPr id="0" name=""/>
        <dsp:cNvSpPr/>
      </dsp:nvSpPr>
      <dsp:spPr>
        <a:xfrm>
          <a:off x="1411926" y="624400"/>
          <a:ext cx="4169866" cy="4169866"/>
        </a:xfrm>
        <a:prstGeom prst="blockArc">
          <a:avLst>
            <a:gd name="adj1" fmla="val 16200000"/>
            <a:gd name="adj2" fmla="val 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5B6E9-7EC4-4247-86EB-3347BE32911D}">
      <dsp:nvSpPr>
        <dsp:cNvPr id="0" name=""/>
        <dsp:cNvSpPr/>
      </dsp:nvSpPr>
      <dsp:spPr>
        <a:xfrm>
          <a:off x="2537272" y="1749745"/>
          <a:ext cx="1919175" cy="1919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線上</a:t>
          </a:r>
          <a:r>
            <a:rPr lang="en-US" altLang="zh-TW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32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美術館</a:t>
          </a:r>
          <a:endParaRPr lang="zh-TW" altLang="en-US" sz="32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18329" y="2030802"/>
        <a:ext cx="1357061" cy="1357061"/>
      </dsp:txXfrm>
    </dsp:sp>
    <dsp:sp modelId="{0242E2CC-9E50-4374-B65E-C56F51AA6F79}">
      <dsp:nvSpPr>
        <dsp:cNvPr id="0" name=""/>
        <dsp:cNvSpPr/>
      </dsp:nvSpPr>
      <dsp:spPr>
        <a:xfrm>
          <a:off x="2536823" y="-274228"/>
          <a:ext cx="1920073" cy="18939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線上</a:t>
          </a:r>
          <a: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觀賞展覽</a:t>
          </a:r>
          <a:endParaRPr lang="zh-TW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18011" y="3140"/>
        <a:ext cx="1357697" cy="1339248"/>
      </dsp:txXfrm>
    </dsp:sp>
    <dsp:sp modelId="{0C1582B0-66B4-4D55-9C28-CCB545869157}">
      <dsp:nvSpPr>
        <dsp:cNvPr id="0" name=""/>
        <dsp:cNvSpPr/>
      </dsp:nvSpPr>
      <dsp:spPr>
        <a:xfrm>
          <a:off x="4573393" y="1762341"/>
          <a:ext cx="1920073" cy="18939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發表</a:t>
          </a:r>
          <a: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自己創作</a:t>
          </a:r>
          <a:endParaRPr lang="zh-TW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854581" y="2039709"/>
        <a:ext cx="1357697" cy="1339248"/>
      </dsp:txXfrm>
    </dsp:sp>
    <dsp:sp modelId="{2414DA41-B8F4-4991-8128-B74558325759}">
      <dsp:nvSpPr>
        <dsp:cNvPr id="0" name=""/>
        <dsp:cNvSpPr/>
      </dsp:nvSpPr>
      <dsp:spPr>
        <a:xfrm>
          <a:off x="2536823" y="3798911"/>
          <a:ext cx="1920073" cy="18939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預購</a:t>
          </a:r>
          <a: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zh-TW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參觀票券</a:t>
          </a:r>
          <a:endParaRPr lang="zh-TW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18011" y="4076279"/>
        <a:ext cx="1357697" cy="1339248"/>
      </dsp:txXfrm>
    </dsp:sp>
    <dsp:sp modelId="{135569A1-0C79-42C2-86E6-8580C41C857A}">
      <dsp:nvSpPr>
        <dsp:cNvPr id="0" name=""/>
        <dsp:cNvSpPr/>
      </dsp:nvSpPr>
      <dsp:spPr>
        <a:xfrm>
          <a:off x="500253" y="1762341"/>
          <a:ext cx="1920073" cy="189398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預約現場參觀導覽</a:t>
          </a:r>
          <a:endParaRPr lang="zh-TW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81441" y="2039709"/>
        <a:ext cx="1357697" cy="133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69633-E11B-4FAA-8342-6B6A0DAF32FB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BCF1C-F0E9-4F61-B99E-62E4E6C061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18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55FC1-6499-44F4-B5A2-F22707B78CD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04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r>
              <a:rPr lang="en-US" altLang="zh-TW" dirty="0" err="1" smtClean="0"/>
              <a:t>tolid</a:t>
            </a:r>
            <a:r>
              <a:rPr lang="en-US" altLang="zh-TW" dirty="0" smtClean="0"/>
              <a:t>`, `</a:t>
            </a:r>
            <a:r>
              <a:rPr lang="en-US" altLang="zh-TW" dirty="0" err="1" smtClean="0"/>
              <a:t>toid</a:t>
            </a:r>
            <a:r>
              <a:rPr lang="en-US" altLang="zh-TW" dirty="0" smtClean="0"/>
              <a:t>`, `species`, `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AF5F-7490-4BEB-9436-13E1BC6A318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86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r>
              <a:rPr lang="en-US" altLang="zh-TW" dirty="0" err="1" smtClean="0"/>
              <a:t>tolid</a:t>
            </a:r>
            <a:r>
              <a:rPr lang="en-US" altLang="zh-TW" dirty="0" smtClean="0"/>
              <a:t>`, `</a:t>
            </a:r>
            <a:r>
              <a:rPr lang="en-US" altLang="zh-TW" dirty="0" err="1" smtClean="0"/>
              <a:t>toid</a:t>
            </a:r>
            <a:r>
              <a:rPr lang="en-US" altLang="zh-TW" dirty="0" smtClean="0"/>
              <a:t>`, `species`, `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AF5F-7490-4BEB-9436-13E1BC6A318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86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r>
              <a:rPr lang="en-US" altLang="zh-TW" dirty="0" err="1" smtClean="0"/>
              <a:t>tolid</a:t>
            </a:r>
            <a:r>
              <a:rPr lang="en-US" altLang="zh-TW" dirty="0" smtClean="0"/>
              <a:t>`, `</a:t>
            </a:r>
            <a:r>
              <a:rPr lang="en-US" altLang="zh-TW" dirty="0" err="1" smtClean="0"/>
              <a:t>toid</a:t>
            </a:r>
            <a:r>
              <a:rPr lang="en-US" altLang="zh-TW" dirty="0" smtClean="0"/>
              <a:t>`, `species`, `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AF5F-7490-4BEB-9436-13E1BC6A318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86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r>
              <a:rPr lang="en-US" altLang="zh-TW" dirty="0" err="1" smtClean="0"/>
              <a:t>tolid</a:t>
            </a:r>
            <a:r>
              <a:rPr lang="en-US" altLang="zh-TW" dirty="0" smtClean="0"/>
              <a:t>`, `</a:t>
            </a:r>
            <a:r>
              <a:rPr lang="en-US" altLang="zh-TW" dirty="0" err="1" smtClean="0"/>
              <a:t>toid</a:t>
            </a:r>
            <a:r>
              <a:rPr lang="en-US" altLang="zh-TW" dirty="0" smtClean="0"/>
              <a:t>`, `species`, `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AF5F-7490-4BEB-9436-13E1BC6A318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86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`</a:t>
            </a:r>
            <a:r>
              <a:rPr lang="en-US" altLang="zh-TW" dirty="0" err="1" smtClean="0"/>
              <a:t>tolid</a:t>
            </a:r>
            <a:r>
              <a:rPr lang="en-US" altLang="zh-TW" dirty="0" smtClean="0"/>
              <a:t>`, `</a:t>
            </a:r>
            <a:r>
              <a:rPr lang="en-US" altLang="zh-TW" dirty="0" err="1" smtClean="0"/>
              <a:t>toid</a:t>
            </a:r>
            <a:r>
              <a:rPr lang="en-US" altLang="zh-TW" dirty="0" smtClean="0"/>
              <a:t>`, `species`, `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8AF5F-7490-4BEB-9436-13E1BC6A318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86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dirty="0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 smtClean="0"/>
              <a:t>第二層</a:t>
            </a:r>
          </a:p>
          <a:p>
            <a:pPr lvl="2" eaLnBrk="1" latinLnBrk="0" hangingPunct="1"/>
            <a:r>
              <a:rPr kumimoji="0" lang="zh-TW" altLang="en-US" dirty="0" smtClean="0"/>
              <a:t>第三層</a:t>
            </a:r>
          </a:p>
          <a:p>
            <a:pPr lvl="3" eaLnBrk="1" latinLnBrk="0" hangingPunct="1"/>
            <a:r>
              <a:rPr kumimoji="0" lang="zh-TW" altLang="en-US" dirty="0" smtClean="0"/>
              <a:t>第四層</a:t>
            </a:r>
          </a:p>
          <a:p>
            <a:pPr lvl="4" eaLnBrk="1" latinLnBrk="0" hangingPunct="1"/>
            <a:r>
              <a:rPr kumimoji="0" lang="zh-TW" altLang="en-US" dirty="0" smtClean="0"/>
              <a:t>第五層</a:t>
            </a:r>
            <a:endParaRPr kumimoji="0" lang="en-US" dirty="0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6B2CADC-F0F1-424D-A701-C83C8F786D78}" type="datetimeFigureOut">
              <a:rPr lang="zh-TW" altLang="en-US" smtClean="0"/>
              <a:t>2020/11/12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0C2584D-80E0-4DF8-8CB8-26BE34222EF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2170" y="0"/>
            <a:ext cx="6094220" cy="6858000"/>
          </a:xfrm>
          <a:prstGeom prst="rect">
            <a:avLst/>
          </a:prstGeom>
          <a:gradFill flip="none" rotWithShape="1">
            <a:gsLst>
              <a:gs pos="1389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486580" y="36653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賴郁夫。黃柏涵。張鏸香</a:t>
            </a:r>
            <a:endParaRPr lang="en-US" altLang="zh-TW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2020/11/18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27508" y="2794588"/>
            <a:ext cx="37753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zh-TW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徐偉智老師</a:t>
            </a:r>
            <a:endParaRPr lang="en-US" altLang="zh-TW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何敏煌老師</a:t>
            </a:r>
            <a:endParaRPr lang="en-US" altLang="zh-TW" sz="28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39552" y="991038"/>
            <a:ext cx="541686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2020</a:t>
            </a:r>
          </a:p>
          <a:p>
            <a:r>
              <a:rPr lang="zh-TW" altLang="en-US" sz="4400" b="1" dirty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專題報告</a:t>
            </a:r>
            <a:endParaRPr lang="en-US" altLang="zh-TW" b="1" dirty="0" smtClean="0">
              <a:latin typeface="華康中黑體(P)" panose="020B0500000000000000" pitchFamily="34" charset="-120"/>
              <a:ea typeface="華康中黑體(P)" panose="020B0500000000000000" pitchFamily="34" charset="-120"/>
              <a:cs typeface="華康中黑體(P)" panose="020B0500000000000000" pitchFamily="34" charset="-120"/>
            </a:endParaRPr>
          </a:p>
          <a:p>
            <a:r>
              <a:rPr lang="zh-TW" altLang="en-US" sz="2400" b="1" dirty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智慧科技應用程式開發實務人才培訓</a:t>
            </a:r>
            <a:r>
              <a:rPr lang="zh-TW" altLang="en-US" sz="2400" b="1" dirty="0" smtClean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班</a:t>
            </a:r>
            <a:endParaRPr lang="en-US" altLang="zh-TW" sz="2400" b="1" dirty="0" smtClean="0">
              <a:latin typeface="華康中黑體(P)" panose="020B0500000000000000" pitchFamily="34" charset="-120"/>
              <a:ea typeface="華康中黑體(P)" panose="020B0500000000000000" pitchFamily="34" charset="-120"/>
              <a:cs typeface="華康中黑體(P)" panose="020B0500000000000000" pitchFamily="34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67544" y="1124698"/>
            <a:ext cx="0" cy="20005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4454026" y="783372"/>
            <a:ext cx="630810" cy="63081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904185" y="1448293"/>
            <a:ext cx="908816" cy="908816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5337731" y="233629"/>
            <a:ext cx="475270" cy="47527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48" y="3758275"/>
            <a:ext cx="357187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8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094232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從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uc002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登入後，分辨為管理者即可登入管理。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管理會員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登入後顯示圖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 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1679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63158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展覽管理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刪除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輸入展覽資料。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登入後顯示圖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(Exhibition)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顯示展覽資料在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Homepage-3</a:t>
                      </a: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近期展覽。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en-US" altLang="zh-TW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新增或刪除展覽。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展覽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85215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uc004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546786" y="2059594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450883" y="2059595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3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050060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Black-A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的按鈕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No.2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｢近期展覽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選擇展覽名稱。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 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顯示展覽在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Homepage03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顯示被選擇之展覽在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Homepage03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1679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上看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uc005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43670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的購票預約。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選擇預約時段及人數。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確認預約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預約導覽介面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en-US" altLang="zh-TW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新增資料表</a:t>
                      </a:r>
                      <a:r>
                        <a:rPr lang="en-US" altLang="zh-TW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(Reservation)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顯示預約成功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預約導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85215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uc006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546786" y="2059594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450883" y="2059595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uc004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798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05119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的｢購票預約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選擇種類及張數確認送出。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 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顯示門票種類及張數在圖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顯示被選擇之票種和價格在圖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785109" y="85370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uc007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20755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管理預約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管理預約訂單。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顯示更新後預約管理訂單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12)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85215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uc008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992950" y="205959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uc006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450883" y="2059595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15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889745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管理購票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管理購票訂單。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預約管理介面。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顯示更新後購票管理訂單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13)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5647" y="8721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購票管理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uc009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838484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創客作品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｢+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上傳作品集，輸入作品資訊，點選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顯示創作作品分享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顯示作品分享介面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更新上傳作品。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跳回作品集介面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3" y="838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創作分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享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778421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uc0010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517931" y="2044207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954752" y="2059594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uc007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011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11756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作品管理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管理創客作品集。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顯示更新後購票管理訂單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16)</a:t>
                      </a:r>
                      <a:r>
                        <a:rPr lang="zh-TW" altLang="en-US" sz="1400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5647" y="8721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20024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欣賞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輸入文字訊息，點選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顯示創作作品分享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留言訊息更新，顯示在圖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3" y="838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作品留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言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778421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992948" y="2077179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54752" y="2059594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uc0010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77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13869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管理作品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，查看作品資訊。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刪除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更新留言資料，顯示圖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5647" y="8721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61270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參觀資訊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顯示參觀資訊。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3" y="8383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參觀資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9778421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uc0014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9517931" y="2074985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954752" y="2059594"/>
            <a:ext cx="238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啟動後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0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19706"/>
              </p:ext>
            </p:extLst>
          </p:nvPr>
        </p:nvGraphicFramePr>
        <p:xfrm>
          <a:off x="2225628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管理資訊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查看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，查看資訊。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刪除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</a:t>
                      </a:r>
                      <a:r>
                        <a:rPr lang="en-US" altLang="zh-TW" sz="1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</a:p>
                    <a:p>
                      <a:r>
                        <a:rPr lang="zh-TW" altLang="en-US" sz="140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顯示資訊管理介面。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顯示資訊管理介面。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更新資料。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更新留言資料，顯示圖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2494671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494671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634356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54528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824004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774559" y="87214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14021" y="1595808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uc0013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608647" y="2044207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53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7232" t="15180" r="17961" b="3737"/>
          <a:stretch/>
        </p:blipFill>
        <p:spPr>
          <a:xfrm>
            <a:off x="2429301" y="764274"/>
            <a:ext cx="7492622" cy="566382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7165730" y="4994030"/>
            <a:ext cx="3112478" cy="1037493"/>
            <a:chOff x="7165730" y="4994030"/>
            <a:chExt cx="3112478" cy="1037493"/>
          </a:xfrm>
        </p:grpSpPr>
        <p:sp>
          <p:nvSpPr>
            <p:cNvPr id="6" name="橢圓 5"/>
            <p:cNvSpPr/>
            <p:nvPr/>
          </p:nvSpPr>
          <p:spPr>
            <a:xfrm>
              <a:off x="7165730" y="4994030"/>
              <a:ext cx="1811216" cy="10374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/>
            <p:cNvCxnSpPr>
              <a:endCxn id="6" idx="6"/>
            </p:cNvCxnSpPr>
            <p:nvPr/>
          </p:nvCxnSpPr>
          <p:spPr>
            <a:xfrm flipH="1">
              <a:off x="8976946" y="4994030"/>
              <a:ext cx="1301262" cy="5187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文字方塊 8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426987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91000"/>
            <a:ext cx="9000000" cy="5076000"/>
            <a:chOff x="784463" y="891000"/>
            <a:chExt cx="10623074" cy="5076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t="11481" r="1300" b="4676"/>
            <a:stretch/>
          </p:blipFill>
          <p:spPr>
            <a:xfrm>
              <a:off x="784463" y="891000"/>
              <a:ext cx="10623074" cy="5076000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5697414" y="4185136"/>
              <a:ext cx="1406770" cy="448408"/>
              <a:chOff x="7165730" y="4994030"/>
              <a:chExt cx="3112478" cy="1037493"/>
            </a:xfrm>
          </p:grpSpPr>
          <p:sp>
            <p:nvSpPr>
              <p:cNvPr id="7" name="橢圓 6"/>
              <p:cNvSpPr/>
              <p:nvPr/>
            </p:nvSpPr>
            <p:spPr>
              <a:xfrm>
                <a:off x="7165730" y="4994030"/>
                <a:ext cx="1811216" cy="103749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" name="直線單箭頭接點 7"/>
              <p:cNvCxnSpPr>
                <a:endCxn id="7" idx="6"/>
              </p:cNvCxnSpPr>
              <p:nvPr/>
            </p:nvCxnSpPr>
            <p:spPr>
              <a:xfrm flipH="1">
                <a:off x="8976946" y="4994030"/>
                <a:ext cx="1301262" cy="5187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字方塊 9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061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736994"/>
            <a:ext cx="9000000" cy="5384013"/>
            <a:chOff x="436800" y="736994"/>
            <a:chExt cx="11318400" cy="53840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t="11767" r="1131" b="4623"/>
            <a:stretch/>
          </p:blipFill>
          <p:spPr>
            <a:xfrm>
              <a:off x="436800" y="736994"/>
              <a:ext cx="11318400" cy="5384013"/>
            </a:xfrm>
            <a:prstGeom prst="rect">
              <a:avLst/>
            </a:prstGeom>
          </p:spPr>
        </p:pic>
        <p:grpSp>
          <p:nvGrpSpPr>
            <p:cNvPr id="7" name="群組 6"/>
            <p:cNvGrpSpPr/>
            <p:nvPr/>
          </p:nvGrpSpPr>
          <p:grpSpPr>
            <a:xfrm>
              <a:off x="5372098" y="4853354"/>
              <a:ext cx="2488224" cy="483576"/>
              <a:chOff x="7165730" y="4994030"/>
              <a:chExt cx="3112478" cy="1037493"/>
            </a:xfrm>
          </p:grpSpPr>
          <p:sp>
            <p:nvSpPr>
              <p:cNvPr id="8" name="橢圓 7"/>
              <p:cNvSpPr/>
              <p:nvPr/>
            </p:nvSpPr>
            <p:spPr>
              <a:xfrm>
                <a:off x="7165730" y="4994030"/>
                <a:ext cx="1811216" cy="103749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單箭頭接點 8"/>
              <p:cNvCxnSpPr>
                <a:endCxn id="8" idx="6"/>
              </p:cNvCxnSpPr>
              <p:nvPr/>
            </p:nvCxnSpPr>
            <p:spPr>
              <a:xfrm flipH="1">
                <a:off x="8976946" y="4994030"/>
                <a:ext cx="1301262" cy="5187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字方塊 10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265800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2170" y="0"/>
            <a:ext cx="6094220" cy="6858000"/>
          </a:xfrm>
          <a:prstGeom prst="rect">
            <a:avLst/>
          </a:prstGeom>
          <a:gradFill flip="none" rotWithShape="1">
            <a:gsLst>
              <a:gs pos="1389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-550704" y="265422"/>
            <a:ext cx="4601290" cy="1015663"/>
            <a:chOff x="-550704" y="265422"/>
            <a:chExt cx="4601290" cy="1015663"/>
          </a:xfrm>
        </p:grpSpPr>
        <p:sp>
          <p:nvSpPr>
            <p:cNvPr id="5" name="矩形 4"/>
            <p:cNvSpPr/>
            <p:nvPr/>
          </p:nvSpPr>
          <p:spPr>
            <a:xfrm>
              <a:off x="22480" y="436203"/>
              <a:ext cx="4028106" cy="79208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hlinkClick r:id="" action="ppaction://noaction"/>
            </p:cNvPr>
            <p:cNvSpPr txBox="1"/>
            <p:nvPr/>
          </p:nvSpPr>
          <p:spPr>
            <a:xfrm>
              <a:off x="1059188" y="489999"/>
              <a:ext cx="1791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TW" altLang="en-US" sz="4000" b="1" dirty="0" smtClean="0">
                  <a:solidFill>
                    <a:schemeClr val="bg1"/>
                  </a:solidFill>
                  <a:effectLst/>
                  <a:latin typeface="微軟正黑體" pitchFamily="34" charset="-120"/>
                  <a:ea typeface="微軟正黑體" pitchFamily="34" charset="-120"/>
                </a:rPr>
                <a:t>前言</a:t>
              </a:r>
              <a:endParaRPr lang="zh-TW" altLang="en-US" sz="4000" b="1" dirty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" name="矩形 7"/>
            <p:cNvSpPr/>
            <p:nvPr/>
          </p:nvSpPr>
          <p:spPr>
            <a:xfrm>
              <a:off x="-550704" y="436203"/>
              <a:ext cx="1589715" cy="617359"/>
            </a:xfrm>
            <a:custGeom>
              <a:avLst/>
              <a:gdLst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5184576 w 5184576"/>
                <a:gd name="connsiteY2" fmla="*/ 792088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4142955 w 5184576"/>
                <a:gd name="connsiteY2" fmla="*/ 784136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576" h="792088">
                  <a:moveTo>
                    <a:pt x="0" y="0"/>
                  </a:moveTo>
                  <a:lnTo>
                    <a:pt x="5184576" y="0"/>
                  </a:lnTo>
                  <a:lnTo>
                    <a:pt x="4142955" y="784136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8627" y="265422"/>
              <a:ext cx="1055318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6000" dirty="0" smtClean="0">
                  <a:solidFill>
                    <a:schemeClr val="accent2">
                      <a:lumMod val="50000"/>
                    </a:schemeClr>
                  </a:solidFill>
                  <a:latin typeface="Gill Sans Ultra Bold Condensed" panose="020B0A06020104020203" pitchFamily="34" charset="0"/>
                  <a:ea typeface="SentyMARUKO 新蒂小丸子体" panose="03000600000000000000" pitchFamily="66" charset="-120"/>
                </a:rPr>
                <a:t>1</a:t>
              </a:r>
              <a:endParaRPr lang="zh-TW" altLang="en-US" sz="6000" dirty="0">
                <a:solidFill>
                  <a:schemeClr val="accent2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-550704" y="1538268"/>
            <a:ext cx="4601290" cy="1015663"/>
            <a:chOff x="-550704" y="1654485"/>
            <a:chExt cx="4601290" cy="1015663"/>
          </a:xfrm>
        </p:grpSpPr>
        <p:sp>
          <p:nvSpPr>
            <p:cNvPr id="9" name="矩形 8"/>
            <p:cNvSpPr/>
            <p:nvPr/>
          </p:nvSpPr>
          <p:spPr>
            <a:xfrm>
              <a:off x="22480" y="1810518"/>
              <a:ext cx="4028106" cy="79208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hlinkClick r:id="" action="ppaction://noaction"/>
            </p:cNvPr>
            <p:cNvSpPr txBox="1"/>
            <p:nvPr/>
          </p:nvSpPr>
          <p:spPr>
            <a:xfrm>
              <a:off x="1059188" y="1864314"/>
              <a:ext cx="1791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TW" sz="4000" b="1" dirty="0" smtClean="0">
                  <a:solidFill>
                    <a:schemeClr val="bg1"/>
                  </a:solidFill>
                  <a:effectLst/>
                  <a:latin typeface="微軟正黑體" pitchFamily="34" charset="-120"/>
                  <a:ea typeface="微軟正黑體" pitchFamily="34" charset="-120"/>
                </a:rPr>
                <a:t>UCD</a:t>
              </a:r>
              <a:endParaRPr lang="zh-TW" altLang="en-US" sz="4000" b="1" dirty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矩形 7"/>
            <p:cNvSpPr/>
            <p:nvPr/>
          </p:nvSpPr>
          <p:spPr>
            <a:xfrm>
              <a:off x="-550704" y="1810518"/>
              <a:ext cx="1589715" cy="617359"/>
            </a:xfrm>
            <a:custGeom>
              <a:avLst/>
              <a:gdLst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5184576 w 5184576"/>
                <a:gd name="connsiteY2" fmla="*/ 792088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4142955 w 5184576"/>
                <a:gd name="connsiteY2" fmla="*/ 784136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576" h="792088">
                  <a:moveTo>
                    <a:pt x="0" y="0"/>
                  </a:moveTo>
                  <a:lnTo>
                    <a:pt x="5184576" y="0"/>
                  </a:lnTo>
                  <a:lnTo>
                    <a:pt x="4142955" y="784136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8627" y="1654485"/>
              <a:ext cx="10553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 smtClean="0">
                  <a:solidFill>
                    <a:schemeClr val="accent3">
                      <a:lumMod val="50000"/>
                    </a:schemeClr>
                  </a:solidFill>
                  <a:latin typeface="Gill Sans Ultra Bold Condensed" panose="020B0A06020104020203" pitchFamily="34" charset="0"/>
                  <a:ea typeface="SentyMARUKO 新蒂小丸子体" panose="03000600000000000000" pitchFamily="66" charset="-120"/>
                </a:rPr>
                <a:t>2</a:t>
              </a:r>
              <a:endParaRPr lang="zh-TW" altLang="en-US" sz="6000" dirty="0">
                <a:solidFill>
                  <a:schemeClr val="accent3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-550704" y="2811114"/>
            <a:ext cx="4601290" cy="1015663"/>
            <a:chOff x="-550704" y="4110294"/>
            <a:chExt cx="4601290" cy="1015663"/>
          </a:xfrm>
        </p:grpSpPr>
        <p:sp>
          <p:nvSpPr>
            <p:cNvPr id="13" name="矩形 12"/>
            <p:cNvSpPr/>
            <p:nvPr/>
          </p:nvSpPr>
          <p:spPr>
            <a:xfrm>
              <a:off x="22480" y="4281075"/>
              <a:ext cx="4028106" cy="7920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hlinkClick r:id="" action="ppaction://noaction"/>
            </p:cNvPr>
            <p:cNvSpPr txBox="1"/>
            <p:nvPr/>
          </p:nvSpPr>
          <p:spPr>
            <a:xfrm>
              <a:off x="1059188" y="4334871"/>
              <a:ext cx="1791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TW" sz="4000" b="1" dirty="0" smtClean="0">
                  <a:solidFill>
                    <a:schemeClr val="bg1"/>
                  </a:solidFill>
                  <a:effectLst/>
                  <a:latin typeface="微軟正黑體" pitchFamily="34" charset="-120"/>
                  <a:ea typeface="微軟正黑體" pitchFamily="34" charset="-120"/>
                </a:rPr>
                <a:t>ERD</a:t>
              </a:r>
              <a:endParaRPr lang="zh-TW" altLang="en-US" sz="4000" b="1" dirty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" name="矩形 7"/>
            <p:cNvSpPr/>
            <p:nvPr/>
          </p:nvSpPr>
          <p:spPr>
            <a:xfrm>
              <a:off x="-550704" y="4281075"/>
              <a:ext cx="1589715" cy="617359"/>
            </a:xfrm>
            <a:custGeom>
              <a:avLst/>
              <a:gdLst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5184576 w 5184576"/>
                <a:gd name="connsiteY2" fmla="*/ 792088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4142955 w 5184576"/>
                <a:gd name="connsiteY2" fmla="*/ 784136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576" h="792088">
                  <a:moveTo>
                    <a:pt x="0" y="0"/>
                  </a:moveTo>
                  <a:lnTo>
                    <a:pt x="5184576" y="0"/>
                  </a:lnTo>
                  <a:lnTo>
                    <a:pt x="4142955" y="784136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78627" y="4110294"/>
              <a:ext cx="10553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 smtClean="0">
                  <a:solidFill>
                    <a:schemeClr val="accent4">
                      <a:lumMod val="50000"/>
                    </a:schemeClr>
                  </a:solidFill>
                  <a:latin typeface="Gill Sans Ultra Bold Condensed" panose="020B0A06020104020203" pitchFamily="34" charset="0"/>
                  <a:ea typeface="SentyMARUKO 新蒂小丸子体" panose="03000600000000000000" pitchFamily="66" charset="-120"/>
                </a:rPr>
                <a:t>3</a:t>
              </a:r>
              <a:endParaRPr lang="zh-TW" altLang="en-US" sz="6000" dirty="0">
                <a:solidFill>
                  <a:schemeClr val="accent4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7631933" y="2694793"/>
            <a:ext cx="24000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 smtClean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目錄</a:t>
            </a:r>
            <a:endParaRPr lang="en-US" altLang="zh-TW" sz="4800" b="1" dirty="0" smtClean="0">
              <a:latin typeface="華康中黑體(P)" panose="020B0500000000000000" pitchFamily="34" charset="-120"/>
              <a:ea typeface="華康中黑體(P)" panose="020B0500000000000000" pitchFamily="34" charset="-120"/>
              <a:cs typeface="華康中黑體(P)" panose="020B0500000000000000" pitchFamily="34" charset="-120"/>
            </a:endParaRPr>
          </a:p>
          <a:p>
            <a:r>
              <a:rPr lang="en-US" altLang="zh-TW" sz="4800" b="1" dirty="0" smtClean="0">
                <a:latin typeface="華康中黑體(P)" panose="020B0500000000000000" pitchFamily="34" charset="-120"/>
                <a:ea typeface="華康中黑體(P)" panose="020B0500000000000000" pitchFamily="34" charset="-120"/>
                <a:cs typeface="華康中黑體(P)" panose="020B0500000000000000" pitchFamily="34" charset="-120"/>
              </a:rPr>
              <a:t>Contents</a:t>
            </a:r>
          </a:p>
        </p:txBody>
      </p:sp>
      <p:cxnSp>
        <p:nvCxnSpPr>
          <p:cNvPr id="18" name="直線接點 17"/>
          <p:cNvCxnSpPr/>
          <p:nvPr/>
        </p:nvCxnSpPr>
        <p:spPr>
          <a:xfrm>
            <a:off x="7511669" y="2329676"/>
            <a:ext cx="0" cy="22998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6233714" y="675549"/>
            <a:ext cx="504083" cy="52840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651142" y="1381265"/>
            <a:ext cx="726238" cy="761279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7018360" y="272283"/>
            <a:ext cx="379790" cy="39811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群組 30"/>
          <p:cNvGrpSpPr/>
          <p:nvPr/>
        </p:nvGrpSpPr>
        <p:grpSpPr>
          <a:xfrm>
            <a:off x="-550704" y="4083960"/>
            <a:ext cx="4601290" cy="1015663"/>
            <a:chOff x="-548432" y="5040630"/>
            <a:chExt cx="4601290" cy="1015663"/>
          </a:xfrm>
        </p:grpSpPr>
        <p:sp>
          <p:nvSpPr>
            <p:cNvPr id="22" name="矩形 21"/>
            <p:cNvSpPr/>
            <p:nvPr/>
          </p:nvSpPr>
          <p:spPr>
            <a:xfrm>
              <a:off x="24752" y="5211411"/>
              <a:ext cx="4028106" cy="792087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>
              <a:hlinkClick r:id="" action="ppaction://noaction"/>
            </p:cNvPr>
            <p:cNvSpPr txBox="1"/>
            <p:nvPr/>
          </p:nvSpPr>
          <p:spPr>
            <a:xfrm>
              <a:off x="1061460" y="5265207"/>
              <a:ext cx="1791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TW" sz="4000" b="1" dirty="0" smtClean="0">
                  <a:solidFill>
                    <a:schemeClr val="bg1"/>
                  </a:solidFill>
                  <a:effectLst/>
                  <a:latin typeface="微軟正黑體" pitchFamily="34" charset="-120"/>
                  <a:ea typeface="微軟正黑體" pitchFamily="34" charset="-120"/>
                </a:rPr>
                <a:t>DFD</a:t>
              </a:r>
              <a:endParaRPr lang="zh-TW" altLang="en-US" sz="4000" b="1" dirty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4" name="矩形 7"/>
            <p:cNvSpPr/>
            <p:nvPr/>
          </p:nvSpPr>
          <p:spPr>
            <a:xfrm>
              <a:off x="-548432" y="5211411"/>
              <a:ext cx="1589715" cy="617359"/>
            </a:xfrm>
            <a:custGeom>
              <a:avLst/>
              <a:gdLst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5184576 w 5184576"/>
                <a:gd name="connsiteY2" fmla="*/ 792088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4142955 w 5184576"/>
                <a:gd name="connsiteY2" fmla="*/ 784136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576" h="792088">
                  <a:moveTo>
                    <a:pt x="0" y="0"/>
                  </a:moveTo>
                  <a:lnTo>
                    <a:pt x="5184576" y="0"/>
                  </a:lnTo>
                  <a:lnTo>
                    <a:pt x="4142955" y="784136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80899" y="5040630"/>
              <a:ext cx="10553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>
                  <a:solidFill>
                    <a:schemeClr val="accent6">
                      <a:lumMod val="25000"/>
                    </a:schemeClr>
                  </a:solidFill>
                  <a:latin typeface="Gill Sans Ultra Bold Condensed" panose="020B0A06020104020203" pitchFamily="34" charset="0"/>
                  <a:ea typeface="SentyMARUKO 新蒂小丸子体" panose="03000600000000000000" pitchFamily="66" charset="-120"/>
                </a:rPr>
                <a:t>4</a:t>
              </a:r>
              <a:endParaRPr lang="zh-TW" altLang="en-US" sz="6000" dirty="0">
                <a:solidFill>
                  <a:schemeClr val="accent6">
                    <a:lumMod val="25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-550704" y="5356806"/>
            <a:ext cx="4601290" cy="1015663"/>
            <a:chOff x="-546160" y="5698006"/>
            <a:chExt cx="4601290" cy="1015663"/>
          </a:xfrm>
        </p:grpSpPr>
        <p:sp>
          <p:nvSpPr>
            <p:cNvPr id="26" name="矩形 25"/>
            <p:cNvSpPr/>
            <p:nvPr/>
          </p:nvSpPr>
          <p:spPr>
            <a:xfrm>
              <a:off x="27024" y="5868787"/>
              <a:ext cx="4028106" cy="79208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文字方塊 26">
              <a:hlinkClick r:id="" action="ppaction://noaction"/>
            </p:cNvPr>
            <p:cNvSpPr txBox="1"/>
            <p:nvPr/>
          </p:nvSpPr>
          <p:spPr>
            <a:xfrm>
              <a:off x="1063732" y="5922583"/>
              <a:ext cx="2543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TW" altLang="en-US" sz="4000" b="1" dirty="0" smtClean="0">
                  <a:solidFill>
                    <a:schemeClr val="bg1"/>
                  </a:solidFill>
                  <a:effectLst/>
                  <a:latin typeface="微軟正黑體" pitchFamily="34" charset="-120"/>
                  <a:ea typeface="微軟正黑體" pitchFamily="34" charset="-120"/>
                </a:rPr>
                <a:t>工作分配</a:t>
              </a:r>
              <a:endParaRPr lang="zh-TW" altLang="en-US" sz="4000" b="1" dirty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-546160" y="5868787"/>
              <a:ext cx="1589715" cy="617359"/>
            </a:xfrm>
            <a:custGeom>
              <a:avLst/>
              <a:gdLst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5184576 w 5184576"/>
                <a:gd name="connsiteY2" fmla="*/ 792088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  <a:gd name="connsiteX0" fmla="*/ 0 w 5184576"/>
                <a:gd name="connsiteY0" fmla="*/ 0 h 792088"/>
                <a:gd name="connsiteX1" fmla="*/ 5184576 w 5184576"/>
                <a:gd name="connsiteY1" fmla="*/ 0 h 792088"/>
                <a:gd name="connsiteX2" fmla="*/ 4142955 w 5184576"/>
                <a:gd name="connsiteY2" fmla="*/ 784136 h 792088"/>
                <a:gd name="connsiteX3" fmla="*/ 0 w 5184576"/>
                <a:gd name="connsiteY3" fmla="*/ 792088 h 792088"/>
                <a:gd name="connsiteX4" fmla="*/ 0 w 5184576"/>
                <a:gd name="connsiteY4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4576" h="792088">
                  <a:moveTo>
                    <a:pt x="0" y="0"/>
                  </a:moveTo>
                  <a:lnTo>
                    <a:pt x="5184576" y="0"/>
                  </a:lnTo>
                  <a:lnTo>
                    <a:pt x="4142955" y="784136"/>
                  </a:lnTo>
                  <a:lnTo>
                    <a:pt x="0" y="792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83171" y="5698006"/>
              <a:ext cx="10553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6000" dirty="0">
                  <a:solidFill>
                    <a:schemeClr val="tx2">
                      <a:lumMod val="50000"/>
                    </a:schemeClr>
                  </a:solidFill>
                  <a:latin typeface="Gill Sans Ultra Bold Condensed" panose="020B0A06020104020203" pitchFamily="34" charset="0"/>
                  <a:ea typeface="SentyMARUKO 新蒂小丸子体" panose="03000600000000000000" pitchFamily="66" charset="-120"/>
                </a:rPr>
                <a:t>5</a:t>
              </a:r>
              <a:endParaRPr lang="zh-TW" altLang="en-US" sz="6000" dirty="0">
                <a:solidFill>
                  <a:schemeClr val="tx2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1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54026"/>
            <a:ext cx="9000000" cy="5149948"/>
            <a:chOff x="781050" y="828822"/>
            <a:chExt cx="10629900" cy="514994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8808" t="12230" r="13832" b="4317"/>
            <a:stretch/>
          </p:blipFill>
          <p:spPr>
            <a:xfrm>
              <a:off x="781050" y="879231"/>
              <a:ext cx="10629900" cy="5099539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7368871" y="828822"/>
              <a:ext cx="632129" cy="482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6574403" y="828822"/>
              <a:ext cx="632129" cy="482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5779935" y="844062"/>
              <a:ext cx="632129" cy="482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4985467" y="828822"/>
              <a:ext cx="632129" cy="4824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44147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1815661"/>
            <a:ext cx="9000000" cy="3226678"/>
            <a:chOff x="1276027" y="2322786"/>
            <a:chExt cx="9732580" cy="322667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23756" t="12125" r="17090" b="59757"/>
            <a:stretch/>
          </p:blipFill>
          <p:spPr>
            <a:xfrm>
              <a:off x="1276027" y="2322786"/>
              <a:ext cx="9732580" cy="3226678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7483365" y="2415212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6511158" y="2415212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5623033" y="2415212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4710210" y="2415211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3738003" y="2415211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849878" y="2415211"/>
              <a:ext cx="853440" cy="63306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1808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64705"/>
            <a:ext cx="9000000" cy="5128591"/>
            <a:chOff x="1451112" y="1093304"/>
            <a:chExt cx="9314141" cy="512859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9818" t="18406" r="11812" b="4879"/>
            <a:stretch/>
          </p:blipFill>
          <p:spPr>
            <a:xfrm>
              <a:off x="1451112" y="1093304"/>
              <a:ext cx="9314141" cy="5128591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7601448" y="3464560"/>
              <a:ext cx="871992" cy="558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8473440" y="5212080"/>
              <a:ext cx="871992" cy="558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49035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151" t="12509" r="7688" b="3763"/>
          <a:stretch/>
        </p:blipFill>
        <p:spPr>
          <a:xfrm>
            <a:off x="1596000" y="940364"/>
            <a:ext cx="9000000" cy="497727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71234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767219"/>
            <a:ext cx="9000000" cy="5323562"/>
            <a:chOff x="1408024" y="767219"/>
            <a:chExt cx="9375952" cy="532356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12009" t="18736" r="12717" b="5282"/>
            <a:stretch/>
          </p:blipFill>
          <p:spPr>
            <a:xfrm>
              <a:off x="1408024" y="767219"/>
              <a:ext cx="9375952" cy="5323562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5565410" y="5454869"/>
              <a:ext cx="972023" cy="5549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58945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542" t="25333" r="9083" b="5333"/>
          <a:stretch/>
        </p:blipFill>
        <p:spPr>
          <a:xfrm>
            <a:off x="1596000" y="1272318"/>
            <a:ext cx="9000000" cy="43133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100787" y="5831468"/>
            <a:ext cx="59022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0238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55000"/>
            <a:ext cx="9000000" cy="5148000"/>
            <a:chOff x="1542876" y="862781"/>
            <a:chExt cx="9106248" cy="513243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11102" t="18243" r="12204" b="4910"/>
            <a:stretch/>
          </p:blipFill>
          <p:spPr>
            <a:xfrm>
              <a:off x="1542876" y="862781"/>
              <a:ext cx="9106248" cy="5132439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5583461" y="2921876"/>
              <a:ext cx="974993" cy="5071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5608503" y="3951424"/>
              <a:ext cx="974993" cy="5071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09850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0920" t="18391" r="12364" b="5057"/>
          <a:stretch/>
        </p:blipFill>
        <p:spPr>
          <a:xfrm>
            <a:off x="1596000" y="903222"/>
            <a:ext cx="9000000" cy="505155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41507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769620"/>
            <a:ext cx="9000000" cy="5318760"/>
            <a:chOff x="213360" y="769620"/>
            <a:chExt cx="11765280" cy="53187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17250" t="18740" r="18417" b="29556"/>
            <a:stretch/>
          </p:blipFill>
          <p:spPr>
            <a:xfrm>
              <a:off x="213360" y="769620"/>
              <a:ext cx="11765280" cy="5318760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8100060" y="143256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9654540" y="342900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27814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907751"/>
            <a:ext cx="9000000" cy="5042499"/>
            <a:chOff x="628650" y="907751"/>
            <a:chExt cx="10934700" cy="504249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16500" t="19482" r="18084" b="26889"/>
            <a:stretch/>
          </p:blipFill>
          <p:spPr>
            <a:xfrm>
              <a:off x="628650" y="907751"/>
              <a:ext cx="10934700" cy="5042499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8511540" y="291084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9547860" y="469392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15224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相關圖片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739348"/>
            <a:ext cx="6858002" cy="123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83174" y="2488878"/>
            <a:ext cx="5328592" cy="18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6" name="文字方塊 5">
            <a:hlinkClick r:id="" action="ppaction://noaction"/>
          </p:cNvPr>
          <p:cNvSpPr txBox="1"/>
          <p:nvPr/>
        </p:nvSpPr>
        <p:spPr>
          <a:xfrm>
            <a:off x="4708734" y="3064942"/>
            <a:ext cx="410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b="1" u="sng" dirty="0" smtClean="0">
                <a:solidFill>
                  <a:schemeClr val="bg1"/>
                </a:solidFill>
                <a:effectLst/>
                <a:latin typeface="微軟正黑體" pitchFamily="34" charset="-120"/>
                <a:ea typeface="微軟正黑體" pitchFamily="34" charset="-120"/>
              </a:rPr>
              <a:t>前言</a:t>
            </a:r>
            <a:endParaRPr lang="zh-TW" altLang="en-US" sz="5400" b="1" u="sng" dirty="0">
              <a:solidFill>
                <a:schemeClr val="bg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2409990" y="2488878"/>
            <a:ext cx="2102959" cy="1403090"/>
          </a:xfrm>
          <a:custGeom>
            <a:avLst/>
            <a:gdLst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5184576 w 5184576"/>
              <a:gd name="connsiteY2" fmla="*/ 792088 h 792088"/>
              <a:gd name="connsiteX3" fmla="*/ 0 w 5184576"/>
              <a:gd name="connsiteY3" fmla="*/ 792088 h 792088"/>
              <a:gd name="connsiteX4" fmla="*/ 0 w 5184576"/>
              <a:gd name="connsiteY4" fmla="*/ 0 h 792088"/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4142955 w 5184576"/>
              <a:gd name="connsiteY2" fmla="*/ 784136 h 792088"/>
              <a:gd name="connsiteX3" fmla="*/ 0 w 5184576"/>
              <a:gd name="connsiteY3" fmla="*/ 792088 h 792088"/>
              <a:gd name="connsiteX4" fmla="*/ 0 w 5184576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792088">
                <a:moveTo>
                  <a:pt x="0" y="0"/>
                </a:moveTo>
                <a:lnTo>
                  <a:pt x="5184576" y="0"/>
                </a:lnTo>
                <a:lnTo>
                  <a:pt x="4142955" y="784136"/>
                </a:ln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8" name="文字方塊 7"/>
          <p:cNvSpPr txBox="1"/>
          <p:nvPr/>
        </p:nvSpPr>
        <p:spPr>
          <a:xfrm>
            <a:off x="3081214" y="2446366"/>
            <a:ext cx="4265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chemeClr val="accent1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rPr>
              <a:t>1</a:t>
            </a:r>
            <a:endParaRPr lang="zh-TW" altLang="en-US" sz="11500" dirty="0">
              <a:solidFill>
                <a:schemeClr val="accent1">
                  <a:lumMod val="50000"/>
                </a:schemeClr>
              </a:solidFill>
              <a:latin typeface="Gill Sans Ultra Bold Condensed" panose="020B0A06020104020203" pitchFamily="34" charset="0"/>
              <a:ea typeface="SentyMARUKO 新蒂小丸子体" panose="03000600000000000000" pitchFamily="66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709344"/>
            <a:ext cx="9000000" cy="5439313"/>
            <a:chOff x="1516380" y="709344"/>
            <a:chExt cx="9159240" cy="54393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14333" t="20371" r="15083" b="5111"/>
            <a:stretch/>
          </p:blipFill>
          <p:spPr>
            <a:xfrm>
              <a:off x="1516380" y="709344"/>
              <a:ext cx="9159240" cy="5439313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3528060" y="527304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227620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99160"/>
            <a:ext cx="9000000" cy="5059680"/>
            <a:chOff x="1707502" y="899160"/>
            <a:chExt cx="8776996" cy="505968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14001" t="20074" r="15166" b="7333"/>
            <a:stretch/>
          </p:blipFill>
          <p:spPr>
            <a:xfrm>
              <a:off x="1707502" y="899160"/>
              <a:ext cx="8776996" cy="5059680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5577840" y="477012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94431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1244650"/>
            <a:ext cx="9000000" cy="4368700"/>
            <a:chOff x="1596000" y="1244650"/>
            <a:chExt cx="9000000" cy="43687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17915" t="19482" r="19251" b="26296"/>
            <a:stretch/>
          </p:blipFill>
          <p:spPr>
            <a:xfrm>
              <a:off x="1596000" y="1244650"/>
              <a:ext cx="9000000" cy="4368700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8084820" y="292608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9121140" y="470534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24462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996117"/>
            <a:ext cx="9000000" cy="4865767"/>
            <a:chOff x="1828800" y="996117"/>
            <a:chExt cx="8534400" cy="486576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22166" t="37851" r="22583" b="6148"/>
            <a:stretch/>
          </p:blipFill>
          <p:spPr>
            <a:xfrm>
              <a:off x="1828800" y="996117"/>
              <a:ext cx="8534400" cy="4865767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8237220" y="4907280"/>
              <a:ext cx="1036320" cy="7010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31265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960358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596000" y="802801"/>
            <a:ext cx="9000000" cy="5252398"/>
            <a:chOff x="2362200" y="802801"/>
            <a:chExt cx="7726680" cy="525239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26417" t="30889" r="28917" b="13259"/>
            <a:stretch/>
          </p:blipFill>
          <p:spPr>
            <a:xfrm>
              <a:off x="2362200" y="802801"/>
              <a:ext cx="7467600" cy="5252398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8549640" y="1447800"/>
              <a:ext cx="701040" cy="5791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/>
            <p:cNvCxnSpPr>
              <a:endCxn id="6" idx="6"/>
            </p:cNvCxnSpPr>
            <p:nvPr/>
          </p:nvCxnSpPr>
          <p:spPr>
            <a:xfrm flipH="1" flipV="1">
              <a:off x="9250680" y="1737360"/>
              <a:ext cx="838200" cy="2895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文字方塊 8"/>
          <p:cNvSpPr txBox="1"/>
          <p:nvPr/>
        </p:nvSpPr>
        <p:spPr>
          <a:xfrm>
            <a:off x="10100787" y="5831468"/>
            <a:ext cx="73930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845" y="183570"/>
            <a:ext cx="1060946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附圖</a:t>
            </a:r>
          </a:p>
        </p:txBody>
      </p:sp>
    </p:spTree>
    <p:extLst>
      <p:ext uri="{BB962C8B-B14F-4D97-AF65-F5344CB8AC3E}">
        <p14:creationId xmlns:p14="http://schemas.microsoft.com/office/powerpoint/2010/main" val="2401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相關圖片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739348"/>
            <a:ext cx="6858002" cy="123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83174" y="2488878"/>
            <a:ext cx="5328592" cy="1800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6" name="文字方塊 5">
            <a:hlinkClick r:id="" action="ppaction://noaction"/>
          </p:cNvPr>
          <p:cNvSpPr txBox="1"/>
          <p:nvPr/>
        </p:nvSpPr>
        <p:spPr>
          <a:xfrm>
            <a:off x="4708734" y="3064942"/>
            <a:ext cx="410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ERD</a:t>
            </a:r>
            <a:endParaRPr lang="zh-TW" altLang="en-US" sz="5400" b="1" u="sng" dirty="0">
              <a:solidFill>
                <a:schemeClr val="bg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2409990" y="2488878"/>
            <a:ext cx="2102959" cy="1403090"/>
          </a:xfrm>
          <a:custGeom>
            <a:avLst/>
            <a:gdLst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5184576 w 5184576"/>
              <a:gd name="connsiteY2" fmla="*/ 792088 h 792088"/>
              <a:gd name="connsiteX3" fmla="*/ 0 w 5184576"/>
              <a:gd name="connsiteY3" fmla="*/ 792088 h 792088"/>
              <a:gd name="connsiteX4" fmla="*/ 0 w 5184576"/>
              <a:gd name="connsiteY4" fmla="*/ 0 h 792088"/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4142955 w 5184576"/>
              <a:gd name="connsiteY2" fmla="*/ 784136 h 792088"/>
              <a:gd name="connsiteX3" fmla="*/ 0 w 5184576"/>
              <a:gd name="connsiteY3" fmla="*/ 792088 h 792088"/>
              <a:gd name="connsiteX4" fmla="*/ 0 w 5184576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792088">
                <a:moveTo>
                  <a:pt x="0" y="0"/>
                </a:moveTo>
                <a:lnTo>
                  <a:pt x="5184576" y="0"/>
                </a:lnTo>
                <a:lnTo>
                  <a:pt x="4142955" y="784136"/>
                </a:ln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81214" y="2446366"/>
            <a:ext cx="4265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chemeClr val="bg1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rPr>
              <a:t>2</a:t>
            </a:r>
            <a:endParaRPr lang="zh-TW" altLang="en-US" sz="11500" dirty="0">
              <a:solidFill>
                <a:schemeClr val="bg1">
                  <a:lumMod val="50000"/>
                </a:schemeClr>
              </a:solidFill>
              <a:latin typeface="Gill Sans Ultra Bold Condensed" panose="020B0A06020104020203" pitchFamily="34" charset="0"/>
              <a:ea typeface="SentyMARUKO 新蒂小丸子体" panose="03000600000000000000" pitchFamily="66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88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3160121" y="120006"/>
            <a:ext cx="5661761" cy="2217950"/>
          </a:xfrm>
          <a:prstGeom prst="rect">
            <a:avLst/>
          </a:prstGeom>
          <a:solidFill>
            <a:srgbClr val="CBCBDF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文字方塊 131"/>
          <p:cNvSpPr txBox="1"/>
          <p:nvPr/>
        </p:nvSpPr>
        <p:spPr>
          <a:xfrm>
            <a:off x="1490460" y="2204070"/>
            <a:ext cx="2378209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ERD-</a:t>
            </a:r>
            <a:endParaRPr lang="zh-TW" altLang="en-US" sz="7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2498405" y="3315748"/>
            <a:ext cx="1323433" cy="44627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全部系統</a:t>
            </a: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960" y="281896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0233438" y="-3239892"/>
            <a:ext cx="130900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reservation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747006" y="-4007978"/>
            <a:ext cx="80303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works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735652" y="-4007978"/>
            <a:ext cx="105861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1065075" y="-4035406"/>
            <a:ext cx="110529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lovework</a:t>
            </a:r>
            <a:endParaRPr lang="zh-TW" altLang="en-US" dirty="0"/>
          </a:p>
        </p:txBody>
      </p:sp>
      <p:sp>
        <p:nvSpPr>
          <p:cNvPr id="709" name="矩形 708"/>
          <p:cNvSpPr/>
          <p:nvPr/>
        </p:nvSpPr>
        <p:spPr>
          <a:xfrm>
            <a:off x="9334183" y="1818410"/>
            <a:ext cx="2151554" cy="2085109"/>
          </a:xfrm>
          <a:prstGeom prst="rect">
            <a:avLst/>
          </a:prstGeom>
          <a:solidFill>
            <a:srgbClr val="CBCBDF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0" name="矩形 709"/>
          <p:cNvSpPr/>
          <p:nvPr/>
        </p:nvSpPr>
        <p:spPr>
          <a:xfrm>
            <a:off x="5991001" y="3965865"/>
            <a:ext cx="5307190" cy="2507671"/>
          </a:xfrm>
          <a:prstGeom prst="rect">
            <a:avLst/>
          </a:prstGeom>
          <a:solidFill>
            <a:srgbClr val="CBCBDF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1" name="矩形 710"/>
          <p:cNvSpPr/>
          <p:nvPr/>
        </p:nvSpPr>
        <p:spPr>
          <a:xfrm>
            <a:off x="1737656" y="3903519"/>
            <a:ext cx="3405844" cy="2642754"/>
          </a:xfrm>
          <a:prstGeom prst="rect">
            <a:avLst/>
          </a:prstGeom>
          <a:solidFill>
            <a:srgbClr val="CBCBDF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41" y="411781"/>
            <a:ext cx="9315450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01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82481" y="452670"/>
            <a:ext cx="2378209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ERD-</a:t>
            </a:r>
            <a:endParaRPr lang="zh-TW" altLang="en-US" sz="7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09014" y="-1807556"/>
            <a:ext cx="130900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reservation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557585" y="-793250"/>
            <a:ext cx="127572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176489" y="-806108"/>
            <a:ext cx="1545673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ticketorderlist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422582" y="-2575642"/>
            <a:ext cx="80303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works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411228" y="-2575642"/>
            <a:ext cx="105861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143468" y="-806108"/>
            <a:ext cx="104835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carticket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740651" y="-2603070"/>
            <a:ext cx="110529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lovework</a:t>
            </a:r>
            <a:endParaRPr lang="zh-TW" altLang="en-US" dirty="0"/>
          </a:p>
        </p:txBody>
      </p:sp>
      <p:cxnSp>
        <p:nvCxnSpPr>
          <p:cNvPr id="135" name="直線接點 134"/>
          <p:cNvCxnSpPr>
            <a:stCxn id="137" idx="0"/>
          </p:cNvCxnSpPr>
          <p:nvPr/>
        </p:nvCxnSpPr>
        <p:spPr>
          <a:xfrm flipV="1">
            <a:off x="9147292" y="4325473"/>
            <a:ext cx="230445" cy="1115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群組 135"/>
          <p:cNvGrpSpPr/>
          <p:nvPr/>
        </p:nvGrpSpPr>
        <p:grpSpPr>
          <a:xfrm>
            <a:off x="8571228" y="5440828"/>
            <a:ext cx="1152128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37" name="橢圓 136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1003741" y="854591"/>
              <a:ext cx="493163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u="sng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ctid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9198475" y="3619249"/>
            <a:ext cx="1878449" cy="726275"/>
            <a:chOff x="6268224" y="2858118"/>
            <a:chExt cx="1408837" cy="544706"/>
          </a:xfrm>
          <a:solidFill>
            <a:schemeClr val="bg1"/>
          </a:solidFill>
        </p:grpSpPr>
        <p:sp>
          <p:nvSpPr>
            <p:cNvPr id="134" name="矩形 133"/>
            <p:cNvSpPr/>
            <p:nvPr/>
          </p:nvSpPr>
          <p:spPr>
            <a:xfrm>
              <a:off x="6268224" y="2858118"/>
              <a:ext cx="1408837" cy="5447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1" name="文字方塊 150"/>
            <p:cNvSpPr txBox="1"/>
            <p:nvPr/>
          </p:nvSpPr>
          <p:spPr>
            <a:xfrm>
              <a:off x="6488021" y="2970298"/>
              <a:ext cx="949587" cy="311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1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carticket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59" name="直線接點 158"/>
          <p:cNvCxnSpPr>
            <a:stCxn id="161" idx="1"/>
          </p:cNvCxnSpPr>
          <p:nvPr/>
        </p:nvCxnSpPr>
        <p:spPr>
          <a:xfrm flipH="1" flipV="1">
            <a:off x="10417366" y="4345526"/>
            <a:ext cx="426263" cy="785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0" name="群組 159"/>
          <p:cNvGrpSpPr/>
          <p:nvPr/>
        </p:nvGrpSpPr>
        <p:grpSpPr>
          <a:xfrm>
            <a:off x="10635078" y="5054480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61" name="橢圓 160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2" name="文字方塊 161"/>
            <p:cNvSpPr txBox="1"/>
            <p:nvPr/>
          </p:nvSpPr>
          <p:spPr>
            <a:xfrm>
              <a:off x="1045479" y="854591"/>
              <a:ext cx="409688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mid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7" name="群組 146"/>
          <p:cNvGrpSpPr/>
          <p:nvPr/>
        </p:nvGrpSpPr>
        <p:grpSpPr>
          <a:xfrm flipH="1">
            <a:off x="10417365" y="2528196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48" name="橢圓 147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1019217" y="854591"/>
              <a:ext cx="462212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num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50" name="直線接點 149"/>
          <p:cNvCxnSpPr/>
          <p:nvPr/>
        </p:nvCxnSpPr>
        <p:spPr>
          <a:xfrm flipH="1">
            <a:off x="10635078" y="3050060"/>
            <a:ext cx="458697" cy="566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6" name="群組 155"/>
          <p:cNvGrpSpPr/>
          <p:nvPr/>
        </p:nvGrpSpPr>
        <p:grpSpPr>
          <a:xfrm flipH="1">
            <a:off x="8571228" y="2281975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57" name="橢圓 156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913195" y="854591"/>
              <a:ext cx="674254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species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63" name="直線接點 162"/>
          <p:cNvCxnSpPr>
            <a:stCxn id="157" idx="4"/>
            <a:endCxn id="134" idx="0"/>
          </p:cNvCxnSpPr>
          <p:nvPr/>
        </p:nvCxnSpPr>
        <p:spPr>
          <a:xfrm>
            <a:off x="9283263" y="2803839"/>
            <a:ext cx="854437" cy="81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1392359" y="4139608"/>
            <a:ext cx="1437700" cy="521864"/>
            <a:chOff x="813371" y="843558"/>
            <a:chExt cx="873904" cy="391398"/>
          </a:xfrm>
          <a:solidFill>
            <a:schemeClr val="bg1"/>
          </a:solidFill>
        </p:grpSpPr>
        <p:sp>
          <p:nvSpPr>
            <p:cNvPr id="25" name="橢圓 24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813371" y="854591"/>
              <a:ext cx="873904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username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363820" y="3263620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30" name="橢圓 29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28672" y="854591"/>
              <a:ext cx="843303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password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7" name="直線接點 6"/>
          <p:cNvCxnSpPr>
            <a:stCxn id="11" idx="0"/>
            <a:endCxn id="2" idx="2"/>
          </p:cNvCxnSpPr>
          <p:nvPr/>
        </p:nvCxnSpPr>
        <p:spPr>
          <a:xfrm flipV="1">
            <a:off x="3635504" y="4345524"/>
            <a:ext cx="512559" cy="1050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3059439" y="5381124"/>
            <a:ext cx="1152128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3" name="橢圓 2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75877" y="854591"/>
              <a:ext cx="348893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ID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5" name="直線接點 14"/>
          <p:cNvCxnSpPr/>
          <p:nvPr/>
        </p:nvCxnSpPr>
        <p:spPr>
          <a:xfrm flipV="1">
            <a:off x="2712725" y="4358040"/>
            <a:ext cx="798467" cy="606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1673723" y="4895883"/>
            <a:ext cx="1152128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7" name="橢圓 16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13572" y="854591"/>
              <a:ext cx="673502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name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7" name="直線接點 26"/>
          <p:cNvCxnSpPr>
            <a:endCxn id="2" idx="1"/>
          </p:cNvCxnSpPr>
          <p:nvPr/>
        </p:nvCxnSpPr>
        <p:spPr>
          <a:xfrm flipV="1">
            <a:off x="2559007" y="3982387"/>
            <a:ext cx="649831" cy="211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712725" y="3412994"/>
            <a:ext cx="496112" cy="204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9" name="群組 118"/>
          <p:cNvGrpSpPr/>
          <p:nvPr/>
        </p:nvGrpSpPr>
        <p:grpSpPr>
          <a:xfrm>
            <a:off x="3208838" y="3619249"/>
            <a:ext cx="1878449" cy="726275"/>
            <a:chOff x="1760018" y="2806032"/>
            <a:chExt cx="1408837" cy="544706"/>
          </a:xfrm>
          <a:solidFill>
            <a:schemeClr val="bg1"/>
          </a:solidFill>
        </p:grpSpPr>
        <p:sp>
          <p:nvSpPr>
            <p:cNvPr id="2" name="矩形 1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130050" y="2893719"/>
              <a:ext cx="627817" cy="3116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mem</a:t>
              </a:r>
              <a:endPara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2272513" y="2474996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96" name="橢圓 95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1008888" y="854591"/>
              <a:ext cx="482871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birth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98" name="直線接點 97"/>
          <p:cNvCxnSpPr>
            <a:endCxn id="2" idx="0"/>
          </p:cNvCxnSpPr>
          <p:nvPr/>
        </p:nvCxnSpPr>
        <p:spPr>
          <a:xfrm flipH="1">
            <a:off x="4148062" y="3009963"/>
            <a:ext cx="612280" cy="60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9" name="群組 98"/>
          <p:cNvGrpSpPr/>
          <p:nvPr/>
        </p:nvGrpSpPr>
        <p:grpSpPr>
          <a:xfrm>
            <a:off x="4096955" y="2460285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00" name="橢圓 99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945780" y="854591"/>
              <a:ext cx="609085" cy="311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1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phone</a:t>
              </a:r>
              <a:endParaRPr lang="zh-TW" altLang="en-US" sz="21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02" name="直線接點 101"/>
          <p:cNvCxnSpPr/>
          <p:nvPr/>
        </p:nvCxnSpPr>
        <p:spPr>
          <a:xfrm>
            <a:off x="3204887" y="3001961"/>
            <a:ext cx="491696" cy="615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stCxn id="2" idx="3"/>
          </p:cNvCxnSpPr>
          <p:nvPr/>
        </p:nvCxnSpPr>
        <p:spPr>
          <a:xfrm>
            <a:off x="5087287" y="3982387"/>
            <a:ext cx="35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/>
          <p:nvPr/>
        </p:nvCxnSpPr>
        <p:spPr>
          <a:xfrm flipH="1">
            <a:off x="6130304" y="3998091"/>
            <a:ext cx="39789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1714748" y="-1221114"/>
            <a:ext cx="302293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`</a:t>
            </a:r>
            <a:r>
              <a:rPr lang="en-US" altLang="zh-TW" dirty="0" err="1"/>
              <a:t>tolid</a:t>
            </a:r>
            <a:r>
              <a:rPr lang="en-US" altLang="zh-TW" dirty="0"/>
              <a:t>`, `</a:t>
            </a:r>
            <a:r>
              <a:rPr lang="en-US" altLang="zh-TW" dirty="0" err="1"/>
              <a:t>toid</a:t>
            </a:r>
            <a:r>
              <a:rPr lang="en-US" altLang="zh-TW" dirty="0"/>
              <a:t>`, `species`, `</a:t>
            </a:r>
            <a:r>
              <a:rPr lang="en-US" altLang="zh-TW" dirty="0" err="1"/>
              <a:t>num</a:t>
            </a:r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228" name="文字方塊 227"/>
          <p:cNvSpPr txBox="1"/>
          <p:nvPr/>
        </p:nvSpPr>
        <p:spPr>
          <a:xfrm>
            <a:off x="3960690" y="916974"/>
            <a:ext cx="1614117" cy="4514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購物車系統</a:t>
            </a:r>
          </a:p>
        </p:txBody>
      </p:sp>
      <p:sp>
        <p:nvSpPr>
          <p:cNvPr id="229" name="文字方塊 228"/>
          <p:cNvSpPr txBox="1"/>
          <p:nvPr/>
        </p:nvSpPr>
        <p:spPr>
          <a:xfrm>
            <a:off x="5467699" y="3738804"/>
            <a:ext cx="688651" cy="45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1:N</a:t>
            </a:r>
            <a:endParaRPr lang="zh-TW" altLang="en-US" sz="2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6726184" y="3565972"/>
            <a:ext cx="834568" cy="834568"/>
            <a:chOff x="6501869" y="1271700"/>
            <a:chExt cx="1074588" cy="1074588"/>
          </a:xfrm>
        </p:grpSpPr>
        <p:sp>
          <p:nvSpPr>
            <p:cNvPr id="5" name="矩形 4"/>
            <p:cNvSpPr/>
            <p:nvPr/>
          </p:nvSpPr>
          <p:spPr>
            <a:xfrm rot="2700000">
              <a:off x="6501869" y="1271700"/>
              <a:ext cx="1074588" cy="1074588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6629710" y="1416183"/>
              <a:ext cx="800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放入</a:t>
              </a:r>
              <a:endPara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購物車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77" name="直線單箭頭接點 76"/>
          <p:cNvCxnSpPr/>
          <p:nvPr/>
        </p:nvCxnSpPr>
        <p:spPr>
          <a:xfrm>
            <a:off x="7719616" y="3972023"/>
            <a:ext cx="3586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>
            <a:off x="8762633" y="3987727"/>
            <a:ext cx="39789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8100028" y="3728440"/>
            <a:ext cx="688651" cy="45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1:N</a:t>
            </a:r>
            <a:endParaRPr lang="zh-TW" altLang="en-US" sz="2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5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文字方塊 108"/>
          <p:cNvSpPr txBox="1"/>
          <p:nvPr/>
        </p:nvSpPr>
        <p:spPr>
          <a:xfrm>
            <a:off x="1582481" y="452670"/>
            <a:ext cx="2378209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ERD-</a:t>
            </a:r>
            <a:endParaRPr lang="zh-TW" altLang="en-US" sz="7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3960690" y="916974"/>
            <a:ext cx="1323433" cy="44627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購票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6759306" y="7217528"/>
            <a:ext cx="130900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reservation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407877" y="8231835"/>
            <a:ext cx="127572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026781" y="8218976"/>
            <a:ext cx="1545673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ticketorderlist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422582" y="-2575642"/>
            <a:ext cx="80303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works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411228" y="-2575642"/>
            <a:ext cx="105861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3993760" y="8218976"/>
            <a:ext cx="104835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carticket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740651" y="-2603070"/>
            <a:ext cx="110529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lovework</a:t>
            </a:r>
            <a:endParaRPr lang="zh-TW" altLang="en-US" dirty="0"/>
          </a:p>
        </p:txBody>
      </p:sp>
      <p:cxnSp>
        <p:nvCxnSpPr>
          <p:cNvPr id="135" name="直線接點 134"/>
          <p:cNvCxnSpPr>
            <a:stCxn id="137" idx="0"/>
          </p:cNvCxnSpPr>
          <p:nvPr/>
        </p:nvCxnSpPr>
        <p:spPr>
          <a:xfrm flipV="1">
            <a:off x="21537595" y="3840111"/>
            <a:ext cx="230445" cy="1115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橢圓 136"/>
          <p:cNvSpPr/>
          <p:nvPr/>
        </p:nvSpPr>
        <p:spPr>
          <a:xfrm>
            <a:off x="20961531" y="4955466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21157042" y="4970177"/>
            <a:ext cx="761107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tolid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1316627" y="3133887"/>
            <a:ext cx="2452031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21486025" y="3250803"/>
            <a:ext cx="19249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ticketorderlist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9" name="直線接點 158"/>
          <p:cNvCxnSpPr>
            <a:stCxn id="161" idx="1"/>
          </p:cNvCxnSpPr>
          <p:nvPr/>
        </p:nvCxnSpPr>
        <p:spPr>
          <a:xfrm flipH="1" flipV="1">
            <a:off x="22807669" y="3860164"/>
            <a:ext cx="426263" cy="785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橢圓 160"/>
          <p:cNvSpPr/>
          <p:nvPr/>
        </p:nvSpPr>
        <p:spPr>
          <a:xfrm>
            <a:off x="23025381" y="4569118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文字方塊 161"/>
          <p:cNvSpPr txBox="1"/>
          <p:nvPr/>
        </p:nvSpPr>
        <p:spPr>
          <a:xfrm>
            <a:off x="23392129" y="4583829"/>
            <a:ext cx="690575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8" name="橢圓 147"/>
          <p:cNvSpPr/>
          <p:nvPr/>
        </p:nvSpPr>
        <p:spPr>
          <a:xfrm flipH="1">
            <a:off x="22807667" y="2042834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" name="文字方塊 148"/>
          <p:cNvSpPr txBox="1"/>
          <p:nvPr/>
        </p:nvSpPr>
        <p:spPr>
          <a:xfrm flipH="1">
            <a:off x="23138827" y="2057545"/>
            <a:ext cx="761747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num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0" name="直線接點 149"/>
          <p:cNvCxnSpPr/>
          <p:nvPr/>
        </p:nvCxnSpPr>
        <p:spPr>
          <a:xfrm flipH="1">
            <a:off x="23025381" y="2564698"/>
            <a:ext cx="458697" cy="566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橢圓 156"/>
          <p:cNvSpPr/>
          <p:nvPr/>
        </p:nvSpPr>
        <p:spPr>
          <a:xfrm flipH="1">
            <a:off x="20961531" y="1796613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8" name="文字方塊 157"/>
          <p:cNvSpPr txBox="1"/>
          <p:nvPr/>
        </p:nvSpPr>
        <p:spPr>
          <a:xfrm flipH="1">
            <a:off x="21117962" y="1811324"/>
            <a:ext cx="1111202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species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3" name="直線接點 162"/>
          <p:cNvCxnSpPr/>
          <p:nvPr/>
        </p:nvCxnSpPr>
        <p:spPr>
          <a:xfrm>
            <a:off x="21616885" y="2318477"/>
            <a:ext cx="582287" cy="815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12749978" y="3654246"/>
            <a:ext cx="1421565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2741910" y="3668957"/>
            <a:ext cx="143770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username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2713367" y="2778258"/>
            <a:ext cx="1424070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730502" y="2792969"/>
            <a:ext cx="1389802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>
            <a:stCxn id="11" idx="0"/>
            <a:endCxn id="2" idx="2"/>
          </p:cNvCxnSpPr>
          <p:nvPr/>
        </p:nvCxnSpPr>
        <p:spPr>
          <a:xfrm flipV="1">
            <a:off x="14985052" y="3860162"/>
            <a:ext cx="512559" cy="1050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14408988" y="4895762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752456" y="4910473"/>
            <a:ext cx="46519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14062273" y="3872678"/>
            <a:ext cx="798467" cy="606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13023272" y="4410521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150336" y="4425232"/>
            <a:ext cx="898003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/>
          <p:cNvCxnSpPr>
            <a:endCxn id="2" idx="1"/>
          </p:cNvCxnSpPr>
          <p:nvPr/>
        </p:nvCxnSpPr>
        <p:spPr>
          <a:xfrm flipV="1">
            <a:off x="13908555" y="3497025"/>
            <a:ext cx="649831" cy="2113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14062273" y="2927632"/>
            <a:ext cx="496112" cy="204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4558386" y="3133887"/>
            <a:ext cx="1878449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5051762" y="3250803"/>
            <a:ext cx="8370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13622062" y="1989634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13936201" y="2004345"/>
            <a:ext cx="795794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birth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/>
          <p:cNvCxnSpPr>
            <a:endCxn id="2" idx="0"/>
          </p:cNvCxnSpPr>
          <p:nvPr/>
        </p:nvCxnSpPr>
        <p:spPr>
          <a:xfrm flipH="1">
            <a:off x="15497611" y="2524601"/>
            <a:ext cx="612280" cy="60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橢圓 99"/>
          <p:cNvSpPr/>
          <p:nvPr/>
        </p:nvSpPr>
        <p:spPr>
          <a:xfrm>
            <a:off x="15446503" y="1974923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5656637" y="1989634"/>
            <a:ext cx="100380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phone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2" name="直線接點 101"/>
          <p:cNvCxnSpPr/>
          <p:nvPr/>
        </p:nvCxnSpPr>
        <p:spPr>
          <a:xfrm>
            <a:off x="14554436" y="2516599"/>
            <a:ext cx="491696" cy="615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endCxn id="108" idx="1"/>
          </p:cNvCxnSpPr>
          <p:nvPr/>
        </p:nvCxnSpPr>
        <p:spPr>
          <a:xfrm flipV="1">
            <a:off x="16436835" y="3475885"/>
            <a:ext cx="382760" cy="211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/>
          <p:nvPr/>
        </p:nvCxnSpPr>
        <p:spPr>
          <a:xfrm flipH="1">
            <a:off x="20919382" y="3497025"/>
            <a:ext cx="426780" cy="126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9598031" y="-806108"/>
            <a:ext cx="302293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`</a:t>
            </a:r>
            <a:r>
              <a:rPr lang="en-US" altLang="zh-TW" dirty="0" err="1"/>
              <a:t>tolid</a:t>
            </a:r>
            <a:r>
              <a:rPr lang="en-US" altLang="zh-TW" dirty="0"/>
              <a:t>`, `</a:t>
            </a:r>
            <a:r>
              <a:rPr lang="en-US" altLang="zh-TW" dirty="0" err="1"/>
              <a:t>toid</a:t>
            </a:r>
            <a:r>
              <a:rPr lang="en-US" altLang="zh-TW" dirty="0"/>
              <a:t>`, `species`, `</a:t>
            </a:r>
            <a:r>
              <a:rPr lang="en-US" altLang="zh-TW" dirty="0" err="1"/>
              <a:t>num</a:t>
            </a:r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02508" y="-1421661"/>
            <a:ext cx="6096000" cy="400105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r>
              <a:rPr lang="en-US" altLang="zh-TW" dirty="0" err="1"/>
              <a:t>toid</a:t>
            </a:r>
            <a:r>
              <a:rPr lang="en-US" altLang="zh-TW" dirty="0"/>
              <a:t>`, `mid`, `payment`, `</a:t>
            </a:r>
            <a:r>
              <a:rPr lang="en-US" altLang="zh-TW" dirty="0" err="1"/>
              <a:t>gettickets</a:t>
            </a:r>
            <a:r>
              <a:rPr lang="en-US" altLang="zh-TW" dirty="0"/>
              <a:t>`, `sum`, `</a:t>
            </a:r>
            <a:r>
              <a:rPr lang="en-US" altLang="zh-TW" dirty="0" err="1"/>
              <a:t>tostatus</a:t>
            </a:r>
            <a:endParaRPr lang="zh-TW" altLang="en-US" dirty="0"/>
          </a:p>
        </p:txBody>
      </p:sp>
      <p:sp>
        <p:nvSpPr>
          <p:cNvPr id="62" name="橢圓 61"/>
          <p:cNvSpPr/>
          <p:nvPr/>
        </p:nvSpPr>
        <p:spPr>
          <a:xfrm>
            <a:off x="17025756" y="4432983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7256532" y="4447694"/>
            <a:ext cx="690575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8003841" y="3146525"/>
            <a:ext cx="1878449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8133613" y="3263441"/>
            <a:ext cx="15626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ticketorder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橢圓 68"/>
          <p:cNvSpPr/>
          <p:nvPr/>
        </p:nvSpPr>
        <p:spPr>
          <a:xfrm>
            <a:off x="17932151" y="5036762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8306596" y="5051473"/>
            <a:ext cx="675185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橢圓 71"/>
          <p:cNvSpPr/>
          <p:nvPr/>
        </p:nvSpPr>
        <p:spPr>
          <a:xfrm flipH="1">
            <a:off x="18278818" y="1274749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/>
          <p:cNvSpPr txBox="1"/>
          <p:nvPr/>
        </p:nvSpPr>
        <p:spPr>
          <a:xfrm flipH="1">
            <a:off x="18630017" y="1289460"/>
            <a:ext cx="721672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sum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橢圓 75"/>
          <p:cNvSpPr/>
          <p:nvPr/>
        </p:nvSpPr>
        <p:spPr>
          <a:xfrm flipH="1">
            <a:off x="17161784" y="182396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/>
          <p:cNvSpPr txBox="1"/>
          <p:nvPr/>
        </p:nvSpPr>
        <p:spPr>
          <a:xfrm flipH="1">
            <a:off x="17164810" y="1838672"/>
            <a:ext cx="1418016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gettickets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9" name="直線單箭頭接點 78"/>
          <p:cNvCxnSpPr>
            <a:endCxn id="108" idx="3"/>
          </p:cNvCxnSpPr>
          <p:nvPr/>
        </p:nvCxnSpPr>
        <p:spPr>
          <a:xfrm flipH="1" flipV="1">
            <a:off x="17508245" y="3475885"/>
            <a:ext cx="495595" cy="3377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19039655" y="4492687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9101000" y="4507398"/>
            <a:ext cx="1301382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payment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橢圓 83"/>
          <p:cNvSpPr/>
          <p:nvPr/>
        </p:nvSpPr>
        <p:spPr>
          <a:xfrm flipH="1">
            <a:off x="19170254" y="1852205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" name="文字方塊 84"/>
          <p:cNvSpPr txBox="1"/>
          <p:nvPr/>
        </p:nvSpPr>
        <p:spPr>
          <a:xfrm flipH="1">
            <a:off x="19280522" y="1866916"/>
            <a:ext cx="1203534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tostatus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接點 85"/>
          <p:cNvCxnSpPr/>
          <p:nvPr/>
        </p:nvCxnSpPr>
        <p:spPr>
          <a:xfrm>
            <a:off x="17873818" y="2374069"/>
            <a:ext cx="407877" cy="757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接點 88"/>
          <p:cNvCxnSpPr>
            <a:endCxn id="65" idx="0"/>
          </p:cNvCxnSpPr>
          <p:nvPr/>
        </p:nvCxnSpPr>
        <p:spPr>
          <a:xfrm flipH="1">
            <a:off x="18943066" y="1807120"/>
            <a:ext cx="65212" cy="1339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 flipH="1">
            <a:off x="19552907" y="2403841"/>
            <a:ext cx="182588" cy="7426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endCxn id="63" idx="0"/>
          </p:cNvCxnSpPr>
          <p:nvPr/>
        </p:nvCxnSpPr>
        <p:spPr>
          <a:xfrm flipH="1">
            <a:off x="17601820" y="3860163"/>
            <a:ext cx="679881" cy="587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stCxn id="65" idx="2"/>
            <a:endCxn id="69" idx="0"/>
          </p:cNvCxnSpPr>
          <p:nvPr/>
        </p:nvCxnSpPr>
        <p:spPr>
          <a:xfrm flipH="1">
            <a:off x="18644187" y="3872799"/>
            <a:ext cx="298879" cy="1163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19427194" y="3897561"/>
            <a:ext cx="324497" cy="595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/>
          <p:nvPr/>
        </p:nvCxnSpPr>
        <p:spPr>
          <a:xfrm>
            <a:off x="19888114" y="3483145"/>
            <a:ext cx="53919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16819595" y="3250182"/>
            <a:ext cx="688651" cy="451405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1:N</a:t>
            </a:r>
            <a:endParaRPr lang="zh-TW" altLang="en-US" sz="2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20351437" y="3236924"/>
            <a:ext cx="626667" cy="451405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1:1</a:t>
            </a:r>
            <a:endParaRPr lang="zh-TW" altLang="en-US" sz="2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4601067" y="4745278"/>
            <a:ext cx="1005403" cy="834568"/>
            <a:chOff x="6382533" y="1271700"/>
            <a:chExt cx="1294555" cy="1074588"/>
          </a:xfrm>
        </p:grpSpPr>
        <p:sp>
          <p:nvSpPr>
            <p:cNvPr id="78" name="矩形 77"/>
            <p:cNvSpPr/>
            <p:nvPr/>
          </p:nvSpPr>
          <p:spPr>
            <a:xfrm rot="2700000">
              <a:off x="6501869" y="1271700"/>
              <a:ext cx="1074588" cy="1074588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6382533" y="1416183"/>
              <a:ext cx="1294555" cy="752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送出</a:t>
              </a:r>
              <a:endPara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購票訂單</a:t>
              </a:r>
              <a:endPara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90" y="2184717"/>
            <a:ext cx="2960277" cy="245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群組 23"/>
          <p:cNvGrpSpPr/>
          <p:nvPr/>
        </p:nvGrpSpPr>
        <p:grpSpPr>
          <a:xfrm rot="2714886">
            <a:off x="3706204" y="3854369"/>
            <a:ext cx="1574112" cy="451405"/>
            <a:chOff x="4177196" y="2698689"/>
            <a:chExt cx="1574112" cy="451405"/>
          </a:xfrm>
        </p:grpSpPr>
        <p:cxnSp>
          <p:nvCxnSpPr>
            <p:cNvPr id="227" name="直線單箭頭接點 226"/>
            <p:cNvCxnSpPr>
              <a:endCxn id="229" idx="1"/>
            </p:cNvCxnSpPr>
            <p:nvPr/>
          </p:nvCxnSpPr>
          <p:spPr>
            <a:xfrm>
              <a:off x="4177196" y="2924391"/>
              <a:ext cx="382760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4559956" y="2698689"/>
              <a:ext cx="1191352" cy="451405"/>
              <a:chOff x="4559956" y="2698689"/>
              <a:chExt cx="1191352" cy="451405"/>
            </a:xfrm>
          </p:grpSpPr>
          <p:cxnSp>
            <p:nvCxnSpPr>
              <p:cNvPr id="228" name="直線單箭頭接點 227"/>
              <p:cNvCxnSpPr>
                <a:endCxn id="229" idx="3"/>
              </p:cNvCxnSpPr>
              <p:nvPr/>
            </p:nvCxnSpPr>
            <p:spPr>
              <a:xfrm flipH="1">
                <a:off x="5248607" y="2924391"/>
                <a:ext cx="50270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9" name="文字方塊 228"/>
              <p:cNvSpPr txBox="1"/>
              <p:nvPr/>
            </p:nvSpPr>
            <p:spPr>
              <a:xfrm>
                <a:off x="4559956" y="2698689"/>
                <a:ext cx="688651" cy="451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21917" tIns="60958" rIns="121917" bIns="60958" rtlCol="0">
                <a:spAutoFit/>
              </a:bodyPr>
              <a:lstStyle/>
              <a:p>
                <a:r>
                  <a:rPr lang="en-US" altLang="zh-TW" sz="21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1:N</a:t>
                </a:r>
                <a:endPara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/>
          <a:stretch/>
        </p:blipFill>
        <p:spPr bwMode="auto">
          <a:xfrm>
            <a:off x="5738077" y="2171184"/>
            <a:ext cx="2681329" cy="315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61" y="2410781"/>
            <a:ext cx="2909480" cy="294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9" name="群組 268"/>
          <p:cNvGrpSpPr/>
          <p:nvPr/>
        </p:nvGrpSpPr>
        <p:grpSpPr>
          <a:xfrm rot="19444390">
            <a:off x="5086475" y="4000594"/>
            <a:ext cx="1574112" cy="451405"/>
            <a:chOff x="4177196" y="2698689"/>
            <a:chExt cx="1574112" cy="451405"/>
          </a:xfrm>
        </p:grpSpPr>
        <p:cxnSp>
          <p:nvCxnSpPr>
            <p:cNvPr id="270" name="直線單箭頭接點 269"/>
            <p:cNvCxnSpPr>
              <a:endCxn id="273" idx="1"/>
            </p:cNvCxnSpPr>
            <p:nvPr/>
          </p:nvCxnSpPr>
          <p:spPr>
            <a:xfrm>
              <a:off x="4177196" y="2924391"/>
              <a:ext cx="382760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1" name="群組 270"/>
            <p:cNvGrpSpPr/>
            <p:nvPr/>
          </p:nvGrpSpPr>
          <p:grpSpPr>
            <a:xfrm>
              <a:off x="4559956" y="2698689"/>
              <a:ext cx="1191352" cy="451405"/>
              <a:chOff x="4559956" y="2698689"/>
              <a:chExt cx="1191352" cy="451405"/>
            </a:xfrm>
          </p:grpSpPr>
          <p:cxnSp>
            <p:nvCxnSpPr>
              <p:cNvPr id="272" name="直線單箭頭接點 271"/>
              <p:cNvCxnSpPr>
                <a:endCxn id="273" idx="3"/>
              </p:cNvCxnSpPr>
              <p:nvPr/>
            </p:nvCxnSpPr>
            <p:spPr>
              <a:xfrm flipH="1">
                <a:off x="5248607" y="2924391"/>
                <a:ext cx="502701" cy="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文字方塊 272"/>
              <p:cNvSpPr txBox="1"/>
              <p:nvPr/>
            </p:nvSpPr>
            <p:spPr>
              <a:xfrm>
                <a:off x="4559956" y="2698689"/>
                <a:ext cx="688651" cy="451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121917" tIns="60958" rIns="121917" bIns="60958" rtlCol="0">
                <a:spAutoFit/>
              </a:bodyPr>
              <a:lstStyle/>
              <a:p>
                <a:r>
                  <a:rPr lang="en-US" altLang="zh-TW" sz="21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1:N</a:t>
                </a:r>
                <a:endParaRPr lang="zh-TW" altLang="en-US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274" name="直線單箭頭接點 273"/>
          <p:cNvCxnSpPr/>
          <p:nvPr/>
        </p:nvCxnSpPr>
        <p:spPr>
          <a:xfrm>
            <a:off x="7905618" y="3806267"/>
            <a:ext cx="539191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5" name="文字方塊 274"/>
          <p:cNvSpPr txBox="1"/>
          <p:nvPr/>
        </p:nvSpPr>
        <p:spPr>
          <a:xfrm>
            <a:off x="8368941" y="3560046"/>
            <a:ext cx="626667" cy="451405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1:1</a:t>
            </a:r>
            <a:endParaRPr lang="zh-TW" altLang="en-US" sz="2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54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文字方塊 84"/>
          <p:cNvSpPr txBox="1"/>
          <p:nvPr/>
        </p:nvSpPr>
        <p:spPr>
          <a:xfrm>
            <a:off x="1459386" y="452670"/>
            <a:ext cx="2378209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ERD-</a:t>
            </a:r>
            <a:endParaRPr lang="zh-TW" altLang="en-US" sz="7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3837595" y="916974"/>
            <a:ext cx="1862042" cy="44627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預約導覽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9909014" y="-1807556"/>
            <a:ext cx="130900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reservation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557585" y="-793250"/>
            <a:ext cx="127572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176489" y="-806108"/>
            <a:ext cx="1545673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ticketorderlist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422582" y="-2575642"/>
            <a:ext cx="80303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works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411228" y="-2575642"/>
            <a:ext cx="105861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143468" y="-806108"/>
            <a:ext cx="104835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carticket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0740651" y="-2603070"/>
            <a:ext cx="110529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lovework</a:t>
            </a:r>
            <a:endParaRPr lang="zh-TW" altLang="en-US" dirty="0"/>
          </a:p>
        </p:txBody>
      </p:sp>
      <p:cxnSp>
        <p:nvCxnSpPr>
          <p:cNvPr id="135" name="直線接點 134"/>
          <p:cNvCxnSpPr>
            <a:stCxn id="138" idx="0"/>
          </p:cNvCxnSpPr>
          <p:nvPr/>
        </p:nvCxnSpPr>
        <p:spPr>
          <a:xfrm flipV="1">
            <a:off x="8124509" y="4485120"/>
            <a:ext cx="460890" cy="1274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橢圓 136"/>
          <p:cNvSpPr/>
          <p:nvPr/>
        </p:nvSpPr>
        <p:spPr>
          <a:xfrm>
            <a:off x="7548446" y="5744595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7861455" y="5759306"/>
            <a:ext cx="526107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8455628" y="3764185"/>
            <a:ext cx="1878449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8585400" y="3881101"/>
            <a:ext cx="16044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reservation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9" name="直線接點 158"/>
          <p:cNvCxnSpPr>
            <a:stCxn id="161" idx="0"/>
          </p:cNvCxnSpPr>
          <p:nvPr/>
        </p:nvCxnSpPr>
        <p:spPr>
          <a:xfrm flipH="1" flipV="1">
            <a:off x="9207160" y="4502977"/>
            <a:ext cx="1" cy="7111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橢圓 160"/>
          <p:cNvSpPr/>
          <p:nvPr/>
        </p:nvSpPr>
        <p:spPr>
          <a:xfrm>
            <a:off x="8495125" y="5214127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文字方塊 161"/>
          <p:cNvSpPr txBox="1"/>
          <p:nvPr/>
        </p:nvSpPr>
        <p:spPr>
          <a:xfrm>
            <a:off x="8869568" y="5228838"/>
            <a:ext cx="675185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橢圓 140"/>
          <p:cNvSpPr/>
          <p:nvPr/>
        </p:nvSpPr>
        <p:spPr>
          <a:xfrm flipH="1">
            <a:off x="9715562" y="5744595"/>
            <a:ext cx="1437860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文字方塊 141"/>
          <p:cNvSpPr txBox="1"/>
          <p:nvPr/>
        </p:nvSpPr>
        <p:spPr>
          <a:xfrm flipH="1">
            <a:off x="9985489" y="5759306"/>
            <a:ext cx="898002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4" name="橢圓 143"/>
          <p:cNvSpPr/>
          <p:nvPr/>
        </p:nvSpPr>
        <p:spPr>
          <a:xfrm flipH="1">
            <a:off x="9569654" y="2071747"/>
            <a:ext cx="1421567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" name="文字方塊 144"/>
          <p:cNvSpPr txBox="1"/>
          <p:nvPr/>
        </p:nvSpPr>
        <p:spPr>
          <a:xfrm flipH="1">
            <a:off x="9942042" y="2086458"/>
            <a:ext cx="676786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peo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8" name="橢圓 147"/>
          <p:cNvSpPr/>
          <p:nvPr/>
        </p:nvSpPr>
        <p:spPr>
          <a:xfrm flipH="1">
            <a:off x="8453045" y="2587976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" name="文字方塊 148"/>
          <p:cNvSpPr txBox="1"/>
          <p:nvPr/>
        </p:nvSpPr>
        <p:spPr>
          <a:xfrm flipH="1">
            <a:off x="8571294" y="2602687"/>
            <a:ext cx="1187570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restatus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0" name="直線接點 149"/>
          <p:cNvCxnSpPr>
            <a:endCxn id="134" idx="0"/>
          </p:cNvCxnSpPr>
          <p:nvPr/>
        </p:nvCxnSpPr>
        <p:spPr>
          <a:xfrm>
            <a:off x="9300956" y="3120167"/>
            <a:ext cx="93896" cy="6440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橢圓 156"/>
          <p:cNvSpPr/>
          <p:nvPr/>
        </p:nvSpPr>
        <p:spPr>
          <a:xfrm flipH="1">
            <a:off x="7272717" y="2106152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8" name="文字方塊 157"/>
          <p:cNvSpPr txBox="1"/>
          <p:nvPr/>
        </p:nvSpPr>
        <p:spPr>
          <a:xfrm flipH="1">
            <a:off x="7385356" y="2120863"/>
            <a:ext cx="1198790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remarks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3" name="直線接點 162"/>
          <p:cNvCxnSpPr>
            <a:stCxn id="157" idx="4"/>
          </p:cNvCxnSpPr>
          <p:nvPr/>
        </p:nvCxnSpPr>
        <p:spPr>
          <a:xfrm>
            <a:off x="7984752" y="2628016"/>
            <a:ext cx="758908" cy="1133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1357196" y="4305469"/>
            <a:ext cx="1421564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349128" y="4320180"/>
            <a:ext cx="1437700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username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1320589" y="342948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337724" y="3444192"/>
            <a:ext cx="1389803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/>
          <p:cNvCxnSpPr>
            <a:stCxn id="11" idx="0"/>
            <a:endCxn id="2" idx="2"/>
          </p:cNvCxnSpPr>
          <p:nvPr/>
        </p:nvCxnSpPr>
        <p:spPr>
          <a:xfrm flipV="1">
            <a:off x="3592273" y="4511385"/>
            <a:ext cx="512559" cy="1050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橢圓 2"/>
          <p:cNvSpPr/>
          <p:nvPr/>
        </p:nvSpPr>
        <p:spPr>
          <a:xfrm>
            <a:off x="3016208" y="5546985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359677" y="5561696"/>
            <a:ext cx="46519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2669494" y="4523901"/>
            <a:ext cx="798467" cy="606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1630492" y="5061744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757555" y="5076455"/>
            <a:ext cx="898003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/>
          <p:cNvCxnSpPr>
            <a:endCxn id="2" idx="1"/>
          </p:cNvCxnSpPr>
          <p:nvPr/>
        </p:nvCxnSpPr>
        <p:spPr>
          <a:xfrm flipV="1">
            <a:off x="2515776" y="4148248"/>
            <a:ext cx="649831" cy="2113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669494" y="3578855"/>
            <a:ext cx="496112" cy="204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165607" y="3785110"/>
            <a:ext cx="1878449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658983" y="3902026"/>
            <a:ext cx="83708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2229282" y="2640857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543421" y="2655568"/>
            <a:ext cx="795794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birth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8" name="直線接點 97"/>
          <p:cNvCxnSpPr>
            <a:endCxn id="2" idx="0"/>
          </p:cNvCxnSpPr>
          <p:nvPr/>
        </p:nvCxnSpPr>
        <p:spPr>
          <a:xfrm flipH="1">
            <a:off x="4104831" y="3175824"/>
            <a:ext cx="612280" cy="609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橢圓 99"/>
          <p:cNvSpPr/>
          <p:nvPr/>
        </p:nvSpPr>
        <p:spPr>
          <a:xfrm>
            <a:off x="4053724" y="2626146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4263858" y="2640857"/>
            <a:ext cx="100380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phone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2" name="直線接點 101"/>
          <p:cNvCxnSpPr/>
          <p:nvPr/>
        </p:nvCxnSpPr>
        <p:spPr>
          <a:xfrm>
            <a:off x="3161656" y="3167822"/>
            <a:ext cx="491696" cy="6150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矩形 165"/>
          <p:cNvSpPr/>
          <p:nvPr/>
        </p:nvSpPr>
        <p:spPr>
          <a:xfrm>
            <a:off x="1714748" y="-1221114"/>
            <a:ext cx="302293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`</a:t>
            </a:r>
            <a:r>
              <a:rPr lang="en-US" altLang="zh-TW" dirty="0" err="1"/>
              <a:t>tolid</a:t>
            </a:r>
            <a:r>
              <a:rPr lang="en-US" altLang="zh-TW" dirty="0"/>
              <a:t>`, `</a:t>
            </a:r>
            <a:r>
              <a:rPr lang="en-US" altLang="zh-TW" dirty="0" err="1"/>
              <a:t>toid</a:t>
            </a:r>
            <a:r>
              <a:rPr lang="en-US" altLang="zh-TW" dirty="0"/>
              <a:t>`, `species`, `</a:t>
            </a:r>
            <a:r>
              <a:rPr lang="en-US" altLang="zh-TW" dirty="0" err="1"/>
              <a:t>num</a:t>
            </a:r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0081" y="-2356848"/>
            <a:ext cx="6096000" cy="677104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r>
              <a:rPr lang="en-US" altLang="zh-TW" dirty="0"/>
              <a:t>`rid`, `mid`, `name`, `phone`, `</a:t>
            </a:r>
            <a:r>
              <a:rPr lang="en-US" altLang="zh-TW" dirty="0" err="1"/>
              <a:t>datet</a:t>
            </a:r>
            <a:r>
              <a:rPr lang="en-US" altLang="zh-TW" dirty="0"/>
              <a:t>`, `</a:t>
            </a:r>
            <a:r>
              <a:rPr lang="en-US" altLang="zh-TW" dirty="0" err="1"/>
              <a:t>timet</a:t>
            </a:r>
            <a:r>
              <a:rPr lang="en-US" altLang="zh-TW" dirty="0"/>
              <a:t>`, `</a:t>
            </a:r>
            <a:r>
              <a:rPr lang="en-US" altLang="zh-TW" dirty="0" err="1"/>
              <a:t>peo</a:t>
            </a:r>
            <a:r>
              <a:rPr lang="en-US" altLang="zh-TW" dirty="0"/>
              <a:t>`, `</a:t>
            </a:r>
            <a:r>
              <a:rPr lang="en-US" altLang="zh-TW" dirty="0" err="1"/>
              <a:t>restatus</a:t>
            </a:r>
            <a:r>
              <a:rPr lang="en-US" altLang="zh-TW" dirty="0"/>
              <a:t>`, `remarks`</a:t>
            </a:r>
            <a:endParaRPr lang="zh-TW" altLang="en-US" dirty="0"/>
          </a:p>
        </p:txBody>
      </p:sp>
      <p:sp>
        <p:nvSpPr>
          <p:cNvPr id="90" name="橢圓 89"/>
          <p:cNvSpPr/>
          <p:nvPr/>
        </p:nvSpPr>
        <p:spPr>
          <a:xfrm flipH="1">
            <a:off x="10730497" y="4787988"/>
            <a:ext cx="1421567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 flipH="1">
            <a:off x="10939375" y="4802699"/>
            <a:ext cx="1003801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phone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橢圓 92"/>
          <p:cNvSpPr/>
          <p:nvPr/>
        </p:nvSpPr>
        <p:spPr>
          <a:xfrm flipH="1">
            <a:off x="10657556" y="3846129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 flipH="1">
            <a:off x="10945757" y="3860840"/>
            <a:ext cx="847668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datet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橢圓 103"/>
          <p:cNvSpPr/>
          <p:nvPr/>
        </p:nvSpPr>
        <p:spPr>
          <a:xfrm flipH="1">
            <a:off x="10454952" y="302073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 flipH="1">
            <a:off x="10740428" y="3035442"/>
            <a:ext cx="853118" cy="415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1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timet</a:t>
            </a:r>
            <a:endParaRPr lang="zh-TW" altLang="en-US" sz="21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6" name="直線接點 105"/>
          <p:cNvCxnSpPr>
            <a:endCxn id="141" idx="0"/>
          </p:cNvCxnSpPr>
          <p:nvPr/>
        </p:nvCxnSpPr>
        <p:spPr>
          <a:xfrm>
            <a:off x="9737550" y="4472015"/>
            <a:ext cx="696941" cy="127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 flipH="1" flipV="1">
            <a:off x="10232312" y="4502976"/>
            <a:ext cx="528291" cy="456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stCxn id="93" idx="6"/>
            <a:endCxn id="134" idx="3"/>
          </p:cNvCxnSpPr>
          <p:nvPr/>
        </p:nvCxnSpPr>
        <p:spPr>
          <a:xfrm flipH="1">
            <a:off x="10334077" y="4107061"/>
            <a:ext cx="323479" cy="20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接點 108"/>
          <p:cNvCxnSpPr/>
          <p:nvPr/>
        </p:nvCxnSpPr>
        <p:spPr>
          <a:xfrm flipH="1">
            <a:off x="10334076" y="3560343"/>
            <a:ext cx="588856" cy="285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接點 109"/>
          <p:cNvCxnSpPr/>
          <p:nvPr/>
        </p:nvCxnSpPr>
        <p:spPr>
          <a:xfrm flipH="1">
            <a:off x="9919195" y="2611831"/>
            <a:ext cx="313117" cy="1133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6" name="群組 145"/>
          <p:cNvGrpSpPr/>
          <p:nvPr/>
        </p:nvGrpSpPr>
        <p:grpSpPr>
          <a:xfrm>
            <a:off x="1091737" y="-1265298"/>
            <a:ext cx="4073238" cy="834568"/>
            <a:chOff x="5087287" y="3565972"/>
            <a:chExt cx="4073238" cy="834568"/>
          </a:xfrm>
        </p:grpSpPr>
        <p:cxnSp>
          <p:nvCxnSpPr>
            <p:cNvPr id="147" name="直線單箭頭接點 146"/>
            <p:cNvCxnSpPr/>
            <p:nvPr/>
          </p:nvCxnSpPr>
          <p:spPr>
            <a:xfrm>
              <a:off x="5087287" y="3982387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直線單箭頭接點 151"/>
            <p:cNvCxnSpPr/>
            <p:nvPr/>
          </p:nvCxnSpPr>
          <p:spPr>
            <a:xfrm flipH="1">
              <a:off x="6130304" y="3998091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字方塊 152"/>
            <p:cNvSpPr txBox="1"/>
            <p:nvPr/>
          </p:nvSpPr>
          <p:spPr>
            <a:xfrm>
              <a:off x="5467699" y="3738804"/>
              <a:ext cx="688651" cy="451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1:N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4" name="群組 153"/>
            <p:cNvGrpSpPr/>
            <p:nvPr/>
          </p:nvGrpSpPr>
          <p:grpSpPr>
            <a:xfrm>
              <a:off x="6633508" y="3565972"/>
              <a:ext cx="1005403" cy="834568"/>
              <a:chOff x="6382541" y="1271700"/>
              <a:chExt cx="1294555" cy="1074588"/>
            </a:xfrm>
          </p:grpSpPr>
          <p:sp>
            <p:nvSpPr>
              <p:cNvPr id="164" name="矩形 163"/>
              <p:cNvSpPr/>
              <p:nvPr/>
            </p:nvSpPr>
            <p:spPr>
              <a:xfrm rot="2700000">
                <a:off x="6501869" y="1271700"/>
                <a:ext cx="1074588" cy="1074588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165" name="文字方塊 164"/>
              <p:cNvSpPr txBox="1"/>
              <p:nvPr/>
            </p:nvSpPr>
            <p:spPr>
              <a:xfrm>
                <a:off x="6382541" y="1416183"/>
                <a:ext cx="1294555" cy="752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送出</a:t>
                </a:r>
                <a:endPara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預約</a:t>
                </a:r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導覽</a:t>
                </a:r>
                <a:endPara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55" name="直線單箭頭接點 154"/>
            <p:cNvCxnSpPr/>
            <p:nvPr/>
          </p:nvCxnSpPr>
          <p:spPr>
            <a:xfrm>
              <a:off x="7719616" y="3972023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單箭頭接點 155"/>
            <p:cNvCxnSpPr/>
            <p:nvPr/>
          </p:nvCxnSpPr>
          <p:spPr>
            <a:xfrm flipH="1">
              <a:off x="8762633" y="3987727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文字方塊 159"/>
            <p:cNvSpPr txBox="1"/>
            <p:nvPr/>
          </p:nvSpPr>
          <p:spPr>
            <a:xfrm>
              <a:off x="8100028" y="3728440"/>
              <a:ext cx="688651" cy="451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1:N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23" y="3630431"/>
            <a:ext cx="3336459" cy="99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2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　</a:t>
            </a:r>
            <a:r>
              <a:rPr lang="zh-TW" altLang="en-US" dirty="0" smtClean="0"/>
              <a:t>創作理念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132604" y="1679812"/>
            <a:ext cx="9997440" cy="480060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本系統乃專為美術館設計，因應科技及網際網路之蓬勃發展、現代人生活方式的改變，提供民眾線上觀賞展覽的平台，各家美術館為管理者，民眾皆可以線上看展覽。</a:t>
            </a:r>
            <a:endParaRPr lang="en-US" altLang="zh-TW" dirty="0" smtClean="0"/>
          </a:p>
          <a:p>
            <a:r>
              <a:rPr lang="zh-TW" altLang="en-US" dirty="0" smtClean="0"/>
              <a:t>此外，亦提供一般民眾於線上發表自己創作的平台，每一位民眾只要註冊會員不僅可在本網站中分享自己的作品，亦可在本網站中互相切磋交流，自我精進，讓每位使用者都能成為藝術家</a:t>
            </a:r>
            <a:endParaRPr lang="en-US" altLang="zh-TW" dirty="0" smtClean="0"/>
          </a:p>
          <a:p>
            <a:r>
              <a:rPr lang="zh-TW" altLang="en-US" dirty="0" smtClean="0"/>
              <a:t>除了上述的功能之外，</a:t>
            </a:r>
            <a:r>
              <a:rPr lang="zh-TW" altLang="en-US" dirty="0"/>
              <a:t>只要加入</a:t>
            </a:r>
            <a:r>
              <a:rPr lang="zh-TW" altLang="en-US" dirty="0" smtClean="0"/>
              <a:t>會員也可以在線上預購美術館參觀的票券，及預約現場參觀的導覽功能</a:t>
            </a:r>
            <a:endParaRPr lang="zh-TW" altLang="en-US" dirty="0"/>
          </a:p>
        </p:txBody>
      </p:sp>
      <p:sp>
        <p:nvSpPr>
          <p:cNvPr id="4" name="AutoShape 2" descr="全腦開發17式，教你如何「聰明過人」 - 每日頭條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全腦開發17式，教你如何「聰明過人」 - 每日頭條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04" b="75000" l="63490" r="94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22" t="20497" r="3844" b="23383"/>
          <a:stretch/>
        </p:blipFill>
        <p:spPr bwMode="auto">
          <a:xfrm>
            <a:off x="1688747" y="270634"/>
            <a:ext cx="1002772" cy="95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228293" y="1744602"/>
            <a:ext cx="540451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lvl="0" algn="ctr">
              <a:spcBef>
                <a:spcPts val="600"/>
              </a:spcBef>
              <a:buClr>
                <a:srgbClr val="72A376"/>
              </a:buClr>
              <a:buSzPct val="80000"/>
            </a:pPr>
            <a:r>
              <a:rPr lang="zh-TW" altLang="en-US" sz="2800" dirty="0">
                <a:solidFill>
                  <a:prstClr val="black"/>
                </a:solidFill>
              </a:rPr>
              <a:t>本系統乃專為美術館</a:t>
            </a:r>
            <a:r>
              <a:rPr lang="zh-TW" altLang="en-US" sz="2800" dirty="0" smtClean="0">
                <a:solidFill>
                  <a:prstClr val="black"/>
                </a:solidFill>
              </a:rPr>
              <a:t>設計</a:t>
            </a:r>
            <a:endParaRPr lang="en-US" altLang="zh-TW" sz="2800" dirty="0">
              <a:solidFill>
                <a:prstClr val="black"/>
              </a:solidFill>
            </a:endParaRPr>
          </a:p>
          <a:p>
            <a:pPr marL="82296" lvl="0" algn="ctr">
              <a:spcBef>
                <a:spcPts val="600"/>
              </a:spcBef>
              <a:buClr>
                <a:srgbClr val="72A376"/>
              </a:buClr>
              <a:buSzPct val="80000"/>
            </a:pPr>
            <a:endParaRPr lang="en-US" altLang="zh-TW" sz="2800" dirty="0" smtClean="0">
              <a:solidFill>
                <a:prstClr val="black"/>
              </a:solidFill>
            </a:endParaRPr>
          </a:p>
          <a:p>
            <a:pPr marL="82296" lvl="0" algn="ctr">
              <a:spcBef>
                <a:spcPts val="600"/>
              </a:spcBef>
              <a:buClr>
                <a:srgbClr val="72A376"/>
              </a:buClr>
              <a:buSzPct val="80000"/>
            </a:pPr>
            <a:r>
              <a:rPr lang="zh-TW" altLang="en-US" sz="2400" dirty="0" smtClean="0">
                <a:solidFill>
                  <a:prstClr val="black"/>
                </a:solidFill>
              </a:rPr>
              <a:t>因應</a:t>
            </a:r>
            <a:r>
              <a:rPr lang="zh-TW" altLang="en-US" sz="2400" dirty="0">
                <a:solidFill>
                  <a:prstClr val="black"/>
                </a:solidFill>
              </a:rPr>
              <a:t>科技及網際網路之蓬勃</a:t>
            </a:r>
            <a:r>
              <a:rPr lang="zh-TW" altLang="en-US" sz="2400" dirty="0" smtClean="0">
                <a:solidFill>
                  <a:prstClr val="black"/>
                </a:solidFill>
              </a:rPr>
              <a:t>發展</a:t>
            </a:r>
            <a:r>
              <a:rPr lang="en-US" altLang="zh-TW" sz="2400" dirty="0" smtClean="0">
                <a:solidFill>
                  <a:prstClr val="black"/>
                </a:solidFill>
              </a:rPr>
              <a:t/>
            </a:r>
            <a:br>
              <a:rPr lang="en-US" altLang="zh-TW" sz="2400" dirty="0" smtClean="0">
                <a:solidFill>
                  <a:prstClr val="black"/>
                </a:solidFill>
              </a:rPr>
            </a:br>
            <a:r>
              <a:rPr lang="zh-TW" altLang="en-US" sz="2400" dirty="0" smtClean="0">
                <a:solidFill>
                  <a:prstClr val="black"/>
                </a:solidFill>
              </a:rPr>
              <a:t>現代人</a:t>
            </a:r>
            <a:r>
              <a:rPr lang="zh-TW" altLang="en-US" sz="2400" dirty="0">
                <a:solidFill>
                  <a:prstClr val="black"/>
                </a:solidFill>
              </a:rPr>
              <a:t>生活方式的</a:t>
            </a:r>
            <a:r>
              <a:rPr lang="zh-TW" altLang="en-US" sz="2400" dirty="0" smtClean="0">
                <a:solidFill>
                  <a:prstClr val="black"/>
                </a:solidFill>
              </a:rPr>
              <a:t>改變</a:t>
            </a:r>
            <a:endParaRPr lang="en-US" altLang="zh-TW" sz="2400" dirty="0" smtClean="0">
              <a:solidFill>
                <a:prstClr val="black"/>
              </a:solidFill>
            </a:endParaRPr>
          </a:p>
          <a:p>
            <a:pPr marL="82296" lvl="0" algn="ctr">
              <a:spcBef>
                <a:spcPts val="600"/>
              </a:spcBef>
              <a:buClr>
                <a:srgbClr val="72A376"/>
              </a:buClr>
              <a:buSzPct val="80000"/>
            </a:pPr>
            <a:endParaRPr lang="en-US" altLang="zh-TW" sz="2800" dirty="0" smtClean="0">
              <a:solidFill>
                <a:prstClr val="black"/>
              </a:solidFill>
            </a:endParaRPr>
          </a:p>
          <a:p>
            <a:pPr marL="82296" lvl="0" algn="ctr">
              <a:spcBef>
                <a:spcPts val="600"/>
              </a:spcBef>
              <a:buClr>
                <a:srgbClr val="72A376"/>
              </a:buClr>
              <a:buSzPct val="80000"/>
            </a:pPr>
            <a:r>
              <a:rPr lang="zh-TW" altLang="en-US" sz="2800" dirty="0" smtClean="0">
                <a:solidFill>
                  <a:prstClr val="black"/>
                </a:solidFill>
              </a:rPr>
              <a:t>提供</a:t>
            </a:r>
            <a:r>
              <a:rPr lang="zh-TW" altLang="en-US" sz="2800" dirty="0">
                <a:solidFill>
                  <a:prstClr val="black"/>
                </a:solidFill>
              </a:rPr>
              <a:t>民眾線上觀賞展覽的</a:t>
            </a:r>
            <a:r>
              <a:rPr lang="zh-TW" altLang="en-US" sz="2800" dirty="0" smtClean="0">
                <a:solidFill>
                  <a:prstClr val="black"/>
                </a:solidFill>
              </a:rPr>
              <a:t>平台、發表</a:t>
            </a:r>
            <a:r>
              <a:rPr lang="zh-TW" altLang="en-US" sz="2800" dirty="0">
                <a:solidFill>
                  <a:prstClr val="black"/>
                </a:solidFill>
              </a:rPr>
              <a:t>自己</a:t>
            </a:r>
            <a:r>
              <a:rPr lang="zh-TW" altLang="en-US" sz="2800" dirty="0" smtClean="0">
                <a:solidFill>
                  <a:prstClr val="black"/>
                </a:solidFill>
              </a:rPr>
              <a:t>創作，預購</a:t>
            </a:r>
            <a:r>
              <a:rPr lang="zh-TW" altLang="en-US" sz="2800" dirty="0">
                <a:solidFill>
                  <a:prstClr val="black"/>
                </a:solidFill>
              </a:rPr>
              <a:t>美術館參觀的票券，及預約現場參觀的導</a:t>
            </a:r>
            <a:r>
              <a:rPr lang="zh-TW" altLang="en-US" sz="2800" dirty="0" smtClean="0">
                <a:solidFill>
                  <a:prstClr val="black"/>
                </a:solidFill>
              </a:rPr>
              <a:t>覽</a:t>
            </a:r>
            <a:r>
              <a:rPr lang="en-US" altLang="zh-TW" sz="2800" dirty="0">
                <a:solidFill>
                  <a:prstClr val="black"/>
                </a:solidFill>
              </a:rPr>
              <a:t/>
            </a:r>
            <a:br>
              <a:rPr lang="en-US" altLang="zh-TW" sz="2800" dirty="0">
                <a:solidFill>
                  <a:prstClr val="black"/>
                </a:solidFill>
              </a:rPr>
            </a:br>
            <a:r>
              <a:rPr lang="en-US" altLang="zh-TW" sz="2800" dirty="0" smtClean="0">
                <a:solidFill>
                  <a:prstClr val="black"/>
                </a:solidFill>
              </a:rPr>
              <a:t>…..</a:t>
            </a:r>
            <a:r>
              <a:rPr lang="zh-TW" altLang="en-US" sz="2800" dirty="0" smtClean="0">
                <a:solidFill>
                  <a:prstClr val="black"/>
                </a:solidFill>
              </a:rPr>
              <a:t>等功能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3747572331"/>
              </p:ext>
            </p:extLst>
          </p:nvPr>
        </p:nvGraphicFramePr>
        <p:xfrm>
          <a:off x="5568284" y="719662"/>
          <a:ext cx="699372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326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文字方塊 131"/>
          <p:cNvSpPr txBox="1"/>
          <p:nvPr/>
        </p:nvSpPr>
        <p:spPr>
          <a:xfrm>
            <a:off x="482515" y="5098036"/>
            <a:ext cx="2378209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ERD-</a:t>
            </a:r>
            <a:endParaRPr lang="zh-TW" altLang="en-US" sz="7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1490460" y="6209714"/>
            <a:ext cx="1323433" cy="44627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329" y="5442213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10233438" y="-3239892"/>
            <a:ext cx="130900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reservation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882009" y="-2225586"/>
            <a:ext cx="127572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0500913" y="-2238444"/>
            <a:ext cx="1545673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ticketorderlist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8747006" y="-4007978"/>
            <a:ext cx="803034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works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735652" y="-4007978"/>
            <a:ext cx="105861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467892" y="-2238444"/>
            <a:ext cx="1048358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carticket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11065075" y="-4035406"/>
            <a:ext cx="110529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 err="1"/>
              <a:t>lovework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-2136753" y="-1493198"/>
            <a:ext cx="6096000" cy="400105"/>
          </a:xfrm>
          <a:prstGeom prst="rect">
            <a:avLst/>
          </a:prstGeom>
        </p:spPr>
        <p:txBody>
          <a:bodyPr lIns="121917" tIns="60958" rIns="121917" bIns="60958">
            <a:spAutoFit/>
          </a:bodyPr>
          <a:lstStyle/>
          <a:p>
            <a:r>
              <a:rPr lang="en-US" altLang="zh-TW" dirty="0" err="1"/>
              <a:t>wid</a:t>
            </a:r>
            <a:r>
              <a:rPr lang="en-US" altLang="zh-TW" dirty="0"/>
              <a:t>`, `mid`, `</a:t>
            </a:r>
            <a:r>
              <a:rPr lang="en-US" altLang="zh-TW" dirty="0" err="1"/>
              <a:t>wname</a:t>
            </a:r>
            <a:r>
              <a:rPr lang="en-US" altLang="zh-TW" dirty="0"/>
              <a:t>`, `</a:t>
            </a:r>
            <a:r>
              <a:rPr lang="en-US" altLang="zh-TW" dirty="0" err="1"/>
              <a:t>wintroduction</a:t>
            </a:r>
            <a:r>
              <a:rPr lang="en-US" altLang="zh-TW" dirty="0"/>
              <a:t>`, `</a:t>
            </a:r>
            <a:r>
              <a:rPr lang="en-US" altLang="zh-TW" dirty="0" err="1"/>
              <a:t>wshort</a:t>
            </a:r>
            <a:r>
              <a:rPr lang="en-US" altLang="zh-TW" dirty="0"/>
              <a:t>`, `</a:t>
            </a:r>
            <a:r>
              <a:rPr lang="en-US" altLang="zh-TW" dirty="0" err="1"/>
              <a:t>wlink</a:t>
            </a:r>
            <a:endParaRPr lang="zh-TW" altLang="en-US" dirty="0"/>
          </a:p>
        </p:txBody>
      </p:sp>
      <p:cxnSp>
        <p:nvCxnSpPr>
          <p:cNvPr id="135" name="直線接點 134"/>
          <p:cNvCxnSpPr>
            <a:stCxn id="134" idx="0"/>
          </p:cNvCxnSpPr>
          <p:nvPr/>
        </p:nvCxnSpPr>
        <p:spPr>
          <a:xfrm flipH="1" flipV="1">
            <a:off x="6013988" y="1734403"/>
            <a:ext cx="108105" cy="4312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橢圓 136"/>
          <p:cNvSpPr/>
          <p:nvPr/>
        </p:nvSpPr>
        <p:spPr>
          <a:xfrm flipH="1">
            <a:off x="6891828" y="3410922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8" name="文字方塊 137"/>
          <p:cNvSpPr txBox="1"/>
          <p:nvPr/>
        </p:nvSpPr>
        <p:spPr>
          <a:xfrm flipH="1">
            <a:off x="7181111" y="3464695"/>
            <a:ext cx="60625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" name="矩形 133"/>
          <p:cNvSpPr/>
          <p:nvPr/>
        </p:nvSpPr>
        <p:spPr>
          <a:xfrm flipH="1">
            <a:off x="5511980" y="2165611"/>
            <a:ext cx="1220224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 flipH="1">
            <a:off x="5621785" y="2298090"/>
            <a:ext cx="1181611" cy="384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works</a:t>
            </a:r>
            <a:endParaRPr lang="zh-TW" alt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9" name="直線接點 158"/>
          <p:cNvCxnSpPr>
            <a:stCxn id="141" idx="0"/>
            <a:endCxn id="134" idx="3"/>
          </p:cNvCxnSpPr>
          <p:nvPr/>
        </p:nvCxnSpPr>
        <p:spPr>
          <a:xfrm flipV="1">
            <a:off x="4812260" y="2528748"/>
            <a:ext cx="699721" cy="564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橢圓 160"/>
          <p:cNvSpPr/>
          <p:nvPr/>
        </p:nvSpPr>
        <p:spPr>
          <a:xfrm flipH="1">
            <a:off x="4892973" y="3776440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文字方塊 161"/>
          <p:cNvSpPr txBox="1"/>
          <p:nvPr/>
        </p:nvSpPr>
        <p:spPr>
          <a:xfrm flipH="1">
            <a:off x="5284247" y="3791151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4093329" y="3093473"/>
            <a:ext cx="1437860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4303147" y="3108184"/>
            <a:ext cx="10182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wname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9" name="直線單箭頭接點 178"/>
          <p:cNvCxnSpPr>
            <a:endCxn id="200" idx="1"/>
          </p:cNvCxnSpPr>
          <p:nvPr/>
        </p:nvCxnSpPr>
        <p:spPr>
          <a:xfrm flipV="1">
            <a:off x="6753261" y="2460375"/>
            <a:ext cx="714630" cy="1450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橢圓 89"/>
          <p:cNvSpPr/>
          <p:nvPr/>
        </p:nvSpPr>
        <p:spPr>
          <a:xfrm>
            <a:off x="4198639" y="635083"/>
            <a:ext cx="2081316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4344789" y="649794"/>
            <a:ext cx="178901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wintroduction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5331283" y="125702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556039" y="1271732"/>
            <a:ext cx="9745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wshort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6286553" y="38586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610501" y="400572"/>
            <a:ext cx="77617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wlink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6" name="直線接點 105"/>
          <p:cNvCxnSpPr>
            <a:stCxn id="104" idx="4"/>
          </p:cNvCxnSpPr>
          <p:nvPr/>
        </p:nvCxnSpPr>
        <p:spPr>
          <a:xfrm flipH="1">
            <a:off x="6672065" y="907726"/>
            <a:ext cx="326523" cy="1222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接點 106"/>
          <p:cNvCxnSpPr>
            <a:stCxn id="161" idx="0"/>
            <a:endCxn id="134" idx="2"/>
          </p:cNvCxnSpPr>
          <p:nvPr/>
        </p:nvCxnSpPr>
        <p:spPr>
          <a:xfrm flipV="1">
            <a:off x="5605007" y="2891885"/>
            <a:ext cx="517085" cy="884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接點 107"/>
          <p:cNvCxnSpPr/>
          <p:nvPr/>
        </p:nvCxnSpPr>
        <p:spPr>
          <a:xfrm>
            <a:off x="4928318" y="1199325"/>
            <a:ext cx="583663" cy="9046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endCxn id="137" idx="0"/>
          </p:cNvCxnSpPr>
          <p:nvPr/>
        </p:nvCxnSpPr>
        <p:spPr>
          <a:xfrm>
            <a:off x="6755354" y="2741816"/>
            <a:ext cx="712538" cy="669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71" idx="0"/>
          </p:cNvCxnSpPr>
          <p:nvPr/>
        </p:nvCxnSpPr>
        <p:spPr>
          <a:xfrm flipV="1">
            <a:off x="8879372" y="2826010"/>
            <a:ext cx="230445" cy="1115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橢圓 70"/>
          <p:cNvSpPr/>
          <p:nvPr/>
        </p:nvSpPr>
        <p:spPr>
          <a:xfrm>
            <a:off x="8303308" y="3941365"/>
            <a:ext cx="1152128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8641163" y="3956076"/>
            <a:ext cx="47641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658405" y="2119787"/>
            <a:ext cx="2452031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9264353" y="2236703"/>
            <a:ext cx="1225976" cy="3847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lovework</a:t>
            </a:r>
            <a:endParaRPr lang="zh-TW" alt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6" name="直線接點 75"/>
          <p:cNvCxnSpPr>
            <a:stCxn id="78" idx="1"/>
          </p:cNvCxnSpPr>
          <p:nvPr/>
        </p:nvCxnSpPr>
        <p:spPr>
          <a:xfrm flipH="1" flipV="1">
            <a:off x="10149446" y="2846063"/>
            <a:ext cx="426263" cy="785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10367158" y="3555017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10758436" y="3569728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橢圓 80"/>
          <p:cNvSpPr/>
          <p:nvPr/>
        </p:nvSpPr>
        <p:spPr>
          <a:xfrm flipH="1">
            <a:off x="10149443" y="1028733"/>
            <a:ext cx="1707197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 flipH="1">
            <a:off x="10390052" y="1043444"/>
            <a:ext cx="122597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lovework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3" name="直線接點 82"/>
          <p:cNvCxnSpPr/>
          <p:nvPr/>
        </p:nvCxnSpPr>
        <p:spPr>
          <a:xfrm flipH="1">
            <a:off x="10367158" y="1550598"/>
            <a:ext cx="458697" cy="5669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橢圓 84"/>
          <p:cNvSpPr/>
          <p:nvPr/>
        </p:nvSpPr>
        <p:spPr>
          <a:xfrm flipH="1">
            <a:off x="8303309" y="782512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" name="文字方塊 85"/>
          <p:cNvSpPr txBox="1"/>
          <p:nvPr/>
        </p:nvSpPr>
        <p:spPr>
          <a:xfrm flipH="1">
            <a:off x="8712219" y="797223"/>
            <a:ext cx="6062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7" name="直線接點 86"/>
          <p:cNvCxnSpPr/>
          <p:nvPr/>
        </p:nvCxnSpPr>
        <p:spPr>
          <a:xfrm>
            <a:off x="8958662" y="1304376"/>
            <a:ext cx="582287" cy="815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200" idx="3"/>
          </p:cNvCxnSpPr>
          <p:nvPr/>
        </p:nvCxnSpPr>
        <p:spPr>
          <a:xfrm flipH="1" flipV="1">
            <a:off x="8106842" y="2460375"/>
            <a:ext cx="581101" cy="2254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橢圓 110"/>
          <p:cNvSpPr/>
          <p:nvPr/>
        </p:nvSpPr>
        <p:spPr>
          <a:xfrm>
            <a:off x="764281" y="3418883"/>
            <a:ext cx="1869780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976856" y="3433594"/>
            <a:ext cx="144462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409456" y="2132424"/>
            <a:ext cx="1878449" cy="7262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679511" y="2249340"/>
            <a:ext cx="1194558" cy="384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endParaRPr lang="zh-TW" altLang="en-US" sz="1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2367674" y="4022661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2758948" y="4037372"/>
            <a:ext cx="641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橢圓 122"/>
          <p:cNvSpPr/>
          <p:nvPr/>
        </p:nvSpPr>
        <p:spPr>
          <a:xfrm flipH="1">
            <a:off x="1684431" y="260648"/>
            <a:ext cx="17577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4" name="文字方塊 123"/>
          <p:cNvSpPr txBox="1"/>
          <p:nvPr/>
        </p:nvSpPr>
        <p:spPr>
          <a:xfrm flipH="1">
            <a:off x="1966040" y="275359"/>
            <a:ext cx="119455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endParaRPr lang="zh-TW" altLang="en-US" sz="19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6" name="橢圓 125"/>
          <p:cNvSpPr/>
          <p:nvPr/>
        </p:nvSpPr>
        <p:spPr>
          <a:xfrm flipH="1">
            <a:off x="567399" y="809860"/>
            <a:ext cx="1424071" cy="5218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9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 flipH="1">
            <a:off x="976308" y="824571"/>
            <a:ext cx="6062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900" b="1" u="sng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wid</a:t>
            </a:r>
            <a:endParaRPr lang="zh-TW" altLang="en-US" sz="1900" b="1" u="sng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8" name="直線單箭頭接點 127"/>
          <p:cNvCxnSpPr/>
          <p:nvPr/>
        </p:nvCxnSpPr>
        <p:spPr>
          <a:xfrm flipH="1" flipV="1">
            <a:off x="4541853" y="2485011"/>
            <a:ext cx="978084" cy="1055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1279432" y="1359968"/>
            <a:ext cx="407877" cy="757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線接點 143"/>
          <p:cNvCxnSpPr>
            <a:endCxn id="114" idx="0"/>
          </p:cNvCxnSpPr>
          <p:nvPr/>
        </p:nvCxnSpPr>
        <p:spPr>
          <a:xfrm flipH="1">
            <a:off x="2348681" y="793019"/>
            <a:ext cx="65212" cy="1339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線接點 145"/>
          <p:cNvCxnSpPr>
            <a:endCxn id="112" idx="0"/>
          </p:cNvCxnSpPr>
          <p:nvPr/>
        </p:nvCxnSpPr>
        <p:spPr>
          <a:xfrm flipH="1">
            <a:off x="1699169" y="2846062"/>
            <a:ext cx="193280" cy="587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線接點 146"/>
          <p:cNvCxnSpPr>
            <a:endCxn id="118" idx="0"/>
          </p:cNvCxnSpPr>
          <p:nvPr/>
        </p:nvCxnSpPr>
        <p:spPr>
          <a:xfrm>
            <a:off x="2831637" y="2867531"/>
            <a:ext cx="248072" cy="11551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/>
          <p:nvPr/>
        </p:nvCxnSpPr>
        <p:spPr>
          <a:xfrm flipV="1">
            <a:off x="3287904" y="2458913"/>
            <a:ext cx="627083" cy="10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3602206" y="-873952"/>
            <a:ext cx="3615086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`</a:t>
            </a:r>
            <a:r>
              <a:rPr lang="en-US" altLang="zh-TW" dirty="0" err="1"/>
              <a:t>messageid</a:t>
            </a:r>
            <a:r>
              <a:rPr lang="en-US" altLang="zh-TW" dirty="0"/>
              <a:t>`, `mid`, `</a:t>
            </a:r>
            <a:r>
              <a:rPr lang="en-US" altLang="zh-TW" dirty="0" err="1"/>
              <a:t>wid</a:t>
            </a:r>
            <a:r>
              <a:rPr lang="en-US" altLang="zh-TW" dirty="0"/>
              <a:t>`, `message`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910228" y="-677155"/>
            <a:ext cx="2834937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TW" dirty="0"/>
              <a:t>lid`, `mid`, `</a:t>
            </a:r>
            <a:r>
              <a:rPr lang="en-US" altLang="zh-TW" dirty="0" err="1"/>
              <a:t>wid</a:t>
            </a:r>
            <a:r>
              <a:rPr lang="en-US" altLang="zh-TW" dirty="0"/>
              <a:t>`, `</a:t>
            </a:r>
            <a:r>
              <a:rPr lang="en-US" altLang="zh-TW" dirty="0" err="1"/>
              <a:t>lovework</a:t>
            </a:r>
            <a:r>
              <a:rPr lang="en-US" altLang="zh-TW" dirty="0"/>
              <a:t>`</a:t>
            </a:r>
            <a:endParaRPr lang="zh-TW" altLang="en-US" dirty="0"/>
          </a:p>
        </p:txBody>
      </p:sp>
      <p:grpSp>
        <p:nvGrpSpPr>
          <p:cNvPr id="150" name="群組 149"/>
          <p:cNvGrpSpPr/>
          <p:nvPr/>
        </p:nvGrpSpPr>
        <p:grpSpPr>
          <a:xfrm>
            <a:off x="4913624" y="6267509"/>
            <a:ext cx="1421564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52" name="橢圓 151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850379" y="854591"/>
              <a:ext cx="799891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username</a:t>
              </a:r>
              <a:endParaRPr lang="zh-TW" altLang="en-US" sz="19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群組 153"/>
          <p:cNvGrpSpPr/>
          <p:nvPr/>
        </p:nvGrpSpPr>
        <p:grpSpPr>
          <a:xfrm>
            <a:off x="6926152" y="6252798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55" name="橢圓 154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字方塊 155"/>
            <p:cNvSpPr txBox="1"/>
            <p:nvPr/>
          </p:nvSpPr>
          <p:spPr>
            <a:xfrm>
              <a:off x="863960" y="854591"/>
              <a:ext cx="772726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password</a:t>
              </a:r>
              <a:endParaRPr lang="zh-TW" altLang="en-US" sz="19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57" name="直線接點 156"/>
          <p:cNvCxnSpPr>
            <a:stCxn id="163" idx="6"/>
            <a:endCxn id="173" idx="1"/>
          </p:cNvCxnSpPr>
          <p:nvPr/>
        </p:nvCxnSpPr>
        <p:spPr>
          <a:xfrm>
            <a:off x="4367808" y="5121740"/>
            <a:ext cx="1082724" cy="1485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8" name="群組 157"/>
          <p:cNvGrpSpPr/>
          <p:nvPr/>
        </p:nvGrpSpPr>
        <p:grpSpPr>
          <a:xfrm>
            <a:off x="3215680" y="4860808"/>
            <a:ext cx="1152128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63" name="橢圓 162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4" name="文字方塊 163"/>
            <p:cNvSpPr txBox="1"/>
            <p:nvPr/>
          </p:nvSpPr>
          <p:spPr>
            <a:xfrm>
              <a:off x="1009753" y="854591"/>
              <a:ext cx="481142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b="1" u="sng" dirty="0">
                  <a:solidFill>
                    <a:schemeClr val="tx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mid</a:t>
              </a:r>
              <a:endParaRPr lang="zh-TW" altLang="en-US" sz="1900" b="1" u="sng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65" name="直線接點 164"/>
          <p:cNvCxnSpPr/>
          <p:nvPr/>
        </p:nvCxnSpPr>
        <p:spPr>
          <a:xfrm flipV="1">
            <a:off x="5624408" y="5633419"/>
            <a:ext cx="798467" cy="606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7" name="群組 166"/>
          <p:cNvGrpSpPr/>
          <p:nvPr/>
        </p:nvGrpSpPr>
        <p:grpSpPr>
          <a:xfrm>
            <a:off x="3625141" y="5770765"/>
            <a:ext cx="1152128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68" name="橢圓 167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939421" y="854591"/>
              <a:ext cx="621805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name</a:t>
              </a:r>
              <a:endParaRPr lang="zh-TW" altLang="en-US" sz="19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70" name="直線接點 169"/>
          <p:cNvCxnSpPr>
            <a:stCxn id="168" idx="7"/>
          </p:cNvCxnSpPr>
          <p:nvPr/>
        </p:nvCxnSpPr>
        <p:spPr>
          <a:xfrm flipV="1">
            <a:off x="4608544" y="5514435"/>
            <a:ext cx="832471" cy="332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線接點 170"/>
          <p:cNvCxnSpPr>
            <a:endCxn id="155" idx="0"/>
          </p:cNvCxnSpPr>
          <p:nvPr/>
        </p:nvCxnSpPr>
        <p:spPr>
          <a:xfrm>
            <a:off x="6949582" y="5633615"/>
            <a:ext cx="688607" cy="6191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5450532" y="4907144"/>
            <a:ext cx="1878449" cy="726275"/>
            <a:chOff x="1760018" y="2806032"/>
            <a:chExt cx="1408837" cy="544706"/>
          </a:xfrm>
          <a:solidFill>
            <a:schemeClr val="bg1"/>
          </a:solidFill>
        </p:grpSpPr>
        <p:sp>
          <p:nvSpPr>
            <p:cNvPr id="173" name="矩形 172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4" name="文字方塊 173"/>
            <p:cNvSpPr txBox="1"/>
            <p:nvPr/>
          </p:nvSpPr>
          <p:spPr>
            <a:xfrm>
              <a:off x="2130050" y="2893719"/>
              <a:ext cx="580928" cy="2885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mem</a:t>
              </a:r>
              <a:endParaRPr lang="zh-TW" altLang="en-US" sz="19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5" name="群組 174"/>
          <p:cNvGrpSpPr/>
          <p:nvPr/>
        </p:nvGrpSpPr>
        <p:grpSpPr>
          <a:xfrm>
            <a:off x="8319588" y="5730935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76" name="橢圓 175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1026629" y="854591"/>
              <a:ext cx="447388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birth</a:t>
              </a:r>
              <a:endParaRPr lang="zh-TW" altLang="en-US" sz="19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78" name="直線接點 177"/>
          <p:cNvCxnSpPr>
            <a:stCxn id="176" idx="2"/>
          </p:cNvCxnSpPr>
          <p:nvPr/>
        </p:nvCxnSpPr>
        <p:spPr>
          <a:xfrm flipH="1" flipV="1">
            <a:off x="7328982" y="5452681"/>
            <a:ext cx="990607" cy="5391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0" name="群組 179"/>
          <p:cNvGrpSpPr/>
          <p:nvPr/>
        </p:nvGrpSpPr>
        <p:grpSpPr>
          <a:xfrm>
            <a:off x="9055244" y="4920349"/>
            <a:ext cx="1424071" cy="521864"/>
            <a:chOff x="818275" y="843558"/>
            <a:chExt cx="864096" cy="391398"/>
          </a:xfrm>
          <a:solidFill>
            <a:schemeClr val="bg1"/>
          </a:solidFill>
        </p:grpSpPr>
        <p:sp>
          <p:nvSpPr>
            <p:cNvPr id="181" name="橢圓 180"/>
            <p:cNvSpPr/>
            <p:nvPr/>
          </p:nvSpPr>
          <p:spPr>
            <a:xfrm>
              <a:off x="818275" y="843558"/>
              <a:ext cx="864096" cy="391398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9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2" name="文字方塊 181"/>
            <p:cNvSpPr txBox="1"/>
            <p:nvPr/>
          </p:nvSpPr>
          <p:spPr>
            <a:xfrm>
              <a:off x="969125" y="854591"/>
              <a:ext cx="562397" cy="288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9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phone</a:t>
              </a:r>
              <a:endParaRPr lang="zh-TW" altLang="en-US" sz="1900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83" name="直線接點 182"/>
          <p:cNvCxnSpPr>
            <a:endCxn id="181" idx="2"/>
          </p:cNvCxnSpPr>
          <p:nvPr/>
        </p:nvCxnSpPr>
        <p:spPr>
          <a:xfrm>
            <a:off x="7354095" y="5170427"/>
            <a:ext cx="1701149" cy="108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文字方塊 198"/>
          <p:cNvSpPr txBox="1"/>
          <p:nvPr/>
        </p:nvSpPr>
        <p:spPr>
          <a:xfrm>
            <a:off x="3882087" y="2233725"/>
            <a:ext cx="638951" cy="415494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N:1</a:t>
            </a:r>
            <a:endParaRPr lang="zh-TW" altLang="en-US" sz="19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0" name="文字方塊 199"/>
          <p:cNvSpPr txBox="1"/>
          <p:nvPr/>
        </p:nvSpPr>
        <p:spPr>
          <a:xfrm>
            <a:off x="7467891" y="2252628"/>
            <a:ext cx="638951" cy="415494"/>
          </a:xfrm>
          <a:prstGeom prst="rect">
            <a:avLst/>
          </a:prstGeom>
          <a:noFill/>
          <a:ln>
            <a:noFill/>
          </a:ln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1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1:N</a:t>
            </a:r>
            <a:endParaRPr lang="zh-TW" altLang="en-US" sz="19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0" name="群組 109"/>
          <p:cNvGrpSpPr/>
          <p:nvPr/>
        </p:nvGrpSpPr>
        <p:grpSpPr>
          <a:xfrm>
            <a:off x="12768191" y="1734403"/>
            <a:ext cx="4073238" cy="834568"/>
            <a:chOff x="5087287" y="3565972"/>
            <a:chExt cx="4073238" cy="834568"/>
          </a:xfrm>
        </p:grpSpPr>
        <p:cxnSp>
          <p:nvCxnSpPr>
            <p:cNvPr id="113" name="直線單箭頭接點 112"/>
            <p:cNvCxnSpPr/>
            <p:nvPr/>
          </p:nvCxnSpPr>
          <p:spPr>
            <a:xfrm>
              <a:off x="5087287" y="3982387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線單箭頭接點 115"/>
            <p:cNvCxnSpPr/>
            <p:nvPr/>
          </p:nvCxnSpPr>
          <p:spPr>
            <a:xfrm flipH="1">
              <a:off x="6130304" y="3998091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字方塊 116"/>
            <p:cNvSpPr txBox="1"/>
            <p:nvPr/>
          </p:nvSpPr>
          <p:spPr>
            <a:xfrm>
              <a:off x="5467699" y="3738804"/>
              <a:ext cx="688651" cy="451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1:N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19" name="群組 118"/>
            <p:cNvGrpSpPr/>
            <p:nvPr/>
          </p:nvGrpSpPr>
          <p:grpSpPr>
            <a:xfrm>
              <a:off x="6726184" y="3565972"/>
              <a:ext cx="834568" cy="834568"/>
              <a:chOff x="6501869" y="1271700"/>
              <a:chExt cx="1074588" cy="1074588"/>
            </a:xfrm>
          </p:grpSpPr>
          <p:sp>
            <p:nvSpPr>
              <p:cNvPr id="129" name="矩形 128"/>
              <p:cNvSpPr/>
              <p:nvPr/>
            </p:nvSpPr>
            <p:spPr>
              <a:xfrm rot="2700000">
                <a:off x="6501869" y="1271700"/>
                <a:ext cx="1074588" cy="1074588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130" name="文字方塊 129"/>
              <p:cNvSpPr txBox="1"/>
              <p:nvPr/>
            </p:nvSpPr>
            <p:spPr>
              <a:xfrm>
                <a:off x="6646733" y="1416183"/>
                <a:ext cx="766166" cy="752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上傳</a:t>
                </a:r>
                <a:endParaRPr lang="en-US" altLang="zh-TW" sz="16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作品</a:t>
                </a:r>
              </a:p>
            </p:txBody>
          </p:sp>
        </p:grpSp>
        <p:cxnSp>
          <p:nvCxnSpPr>
            <p:cNvPr id="120" name="直線單箭頭接點 119"/>
            <p:cNvCxnSpPr/>
            <p:nvPr/>
          </p:nvCxnSpPr>
          <p:spPr>
            <a:xfrm>
              <a:off x="7719616" y="3972023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線單箭頭接點 121"/>
            <p:cNvCxnSpPr/>
            <p:nvPr/>
          </p:nvCxnSpPr>
          <p:spPr>
            <a:xfrm flipH="1">
              <a:off x="8762633" y="3987727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字方塊 124"/>
            <p:cNvSpPr txBox="1"/>
            <p:nvPr/>
          </p:nvSpPr>
          <p:spPr>
            <a:xfrm>
              <a:off x="8100028" y="3728440"/>
              <a:ext cx="688651" cy="451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1:N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3" name="群組 192"/>
          <p:cNvGrpSpPr/>
          <p:nvPr/>
        </p:nvGrpSpPr>
        <p:grpSpPr>
          <a:xfrm rot="5400000">
            <a:off x="11686215" y="4874926"/>
            <a:ext cx="4073238" cy="834568"/>
            <a:chOff x="5087287" y="3565972"/>
            <a:chExt cx="4073238" cy="834568"/>
          </a:xfrm>
        </p:grpSpPr>
        <p:cxnSp>
          <p:nvCxnSpPr>
            <p:cNvPr id="194" name="直線單箭頭接點 193"/>
            <p:cNvCxnSpPr/>
            <p:nvPr/>
          </p:nvCxnSpPr>
          <p:spPr>
            <a:xfrm>
              <a:off x="5087287" y="3982387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直線單箭頭接點 194"/>
            <p:cNvCxnSpPr/>
            <p:nvPr/>
          </p:nvCxnSpPr>
          <p:spPr>
            <a:xfrm flipH="1">
              <a:off x="6130304" y="3998091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文字方塊 195"/>
            <p:cNvSpPr txBox="1"/>
            <p:nvPr/>
          </p:nvSpPr>
          <p:spPr>
            <a:xfrm>
              <a:off x="5471713" y="3741370"/>
              <a:ext cx="680629" cy="446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N:1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97" name="群組 196"/>
            <p:cNvGrpSpPr/>
            <p:nvPr/>
          </p:nvGrpSpPr>
          <p:grpSpPr>
            <a:xfrm>
              <a:off x="6726184" y="3565972"/>
              <a:ext cx="834568" cy="834568"/>
              <a:chOff x="6501869" y="1271700"/>
              <a:chExt cx="1074588" cy="1074588"/>
            </a:xfrm>
          </p:grpSpPr>
          <p:sp>
            <p:nvSpPr>
              <p:cNvPr id="203" name="矩形 202"/>
              <p:cNvSpPr/>
              <p:nvPr/>
            </p:nvSpPr>
            <p:spPr>
              <a:xfrm rot="2700000">
                <a:off x="6501869" y="1271700"/>
                <a:ext cx="1074588" cy="1074588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/>
              </a:p>
            </p:txBody>
          </p:sp>
          <p:sp>
            <p:nvSpPr>
              <p:cNvPr id="206" name="文字方塊 205"/>
              <p:cNvSpPr txBox="1"/>
              <p:nvPr/>
            </p:nvSpPr>
            <p:spPr>
              <a:xfrm rot="16200000">
                <a:off x="6656081" y="1566890"/>
                <a:ext cx="766167" cy="435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留言</a:t>
                </a:r>
              </a:p>
            </p:txBody>
          </p:sp>
        </p:grpSp>
        <p:cxnSp>
          <p:nvCxnSpPr>
            <p:cNvPr id="198" name="直線單箭頭接點 197"/>
            <p:cNvCxnSpPr/>
            <p:nvPr/>
          </p:nvCxnSpPr>
          <p:spPr>
            <a:xfrm>
              <a:off x="7719616" y="3972023"/>
              <a:ext cx="3586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線單箭頭接點 200"/>
            <p:cNvCxnSpPr/>
            <p:nvPr/>
          </p:nvCxnSpPr>
          <p:spPr>
            <a:xfrm flipH="1">
              <a:off x="8762633" y="3987727"/>
              <a:ext cx="39789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文字方塊 201"/>
            <p:cNvSpPr txBox="1"/>
            <p:nvPr/>
          </p:nvSpPr>
          <p:spPr>
            <a:xfrm>
              <a:off x="8104041" y="3731007"/>
              <a:ext cx="680629" cy="4462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en-US" altLang="zh-TW" sz="2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N:1</a:t>
              </a:r>
              <a:endParaRPr lang="zh-TW" altLang="en-US" sz="2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271" y="2935699"/>
            <a:ext cx="573485" cy="192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734">
            <a:off x="7686059" y="2648837"/>
            <a:ext cx="761373" cy="2560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40455">
            <a:off x="3907876" y="2424897"/>
            <a:ext cx="949981" cy="3194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2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相關圖片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739348"/>
            <a:ext cx="6858002" cy="123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83174" y="2488878"/>
            <a:ext cx="5328592" cy="1800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6" name="文字方塊 5">
            <a:hlinkClick r:id="" action="ppaction://noaction"/>
          </p:cNvPr>
          <p:cNvSpPr txBox="1"/>
          <p:nvPr/>
        </p:nvSpPr>
        <p:spPr>
          <a:xfrm>
            <a:off x="4708734" y="3064942"/>
            <a:ext cx="410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DFD</a:t>
            </a:r>
            <a:endParaRPr lang="zh-TW" altLang="en-US" sz="5400" b="1" u="sng" dirty="0">
              <a:solidFill>
                <a:schemeClr val="bg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2409990" y="2488878"/>
            <a:ext cx="2102959" cy="1403090"/>
          </a:xfrm>
          <a:custGeom>
            <a:avLst/>
            <a:gdLst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5184576 w 5184576"/>
              <a:gd name="connsiteY2" fmla="*/ 792088 h 792088"/>
              <a:gd name="connsiteX3" fmla="*/ 0 w 5184576"/>
              <a:gd name="connsiteY3" fmla="*/ 792088 h 792088"/>
              <a:gd name="connsiteX4" fmla="*/ 0 w 5184576"/>
              <a:gd name="connsiteY4" fmla="*/ 0 h 792088"/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4142955 w 5184576"/>
              <a:gd name="connsiteY2" fmla="*/ 784136 h 792088"/>
              <a:gd name="connsiteX3" fmla="*/ 0 w 5184576"/>
              <a:gd name="connsiteY3" fmla="*/ 792088 h 792088"/>
              <a:gd name="connsiteX4" fmla="*/ 0 w 5184576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792088">
                <a:moveTo>
                  <a:pt x="0" y="0"/>
                </a:moveTo>
                <a:lnTo>
                  <a:pt x="5184576" y="0"/>
                </a:lnTo>
                <a:lnTo>
                  <a:pt x="4142955" y="784136"/>
                </a:ln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8" name="文字方塊 7"/>
          <p:cNvSpPr txBox="1"/>
          <p:nvPr/>
        </p:nvSpPr>
        <p:spPr>
          <a:xfrm>
            <a:off x="3081214" y="2446366"/>
            <a:ext cx="4265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chemeClr val="accent1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rPr>
              <a:t>3</a:t>
            </a:r>
            <a:endParaRPr lang="zh-TW" altLang="en-US" sz="11500" dirty="0">
              <a:solidFill>
                <a:schemeClr val="accent1">
                  <a:lumMod val="50000"/>
                </a:schemeClr>
              </a:solidFill>
              <a:latin typeface="Gill Sans Ultra Bold Condensed" panose="020B0A06020104020203" pitchFamily="34" charset="0"/>
              <a:ea typeface="SentyMARUKO 新蒂小丸子体" panose="03000600000000000000" pitchFamily="66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31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18673" y="3013502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1</a:t>
            </a:r>
            <a:r>
              <a:rPr lang="zh-TW" altLang="en-US" sz="4800" dirty="0" smtClean="0"/>
              <a:t>會員</a:t>
            </a:r>
            <a:r>
              <a:rPr lang="zh-TW" altLang="en-US" sz="4800" dirty="0"/>
              <a:t>系統</a:t>
            </a:r>
          </a:p>
        </p:txBody>
      </p:sp>
    </p:spTree>
    <p:extLst>
      <p:ext uri="{BB962C8B-B14F-4D97-AF65-F5344CB8AC3E}">
        <p14:creationId xmlns:p14="http://schemas.microsoft.com/office/powerpoint/2010/main" val="225005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621174" y="2127990"/>
            <a:ext cx="1462767" cy="726275"/>
            <a:chOff x="1760018" y="2806032"/>
            <a:chExt cx="1408837" cy="544706"/>
          </a:xfrm>
        </p:grpSpPr>
        <p:sp>
          <p:nvSpPr>
            <p:cNvPr id="7" name="矩形 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30050" y="2912422"/>
              <a:ext cx="726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10" name="橢圓 9"/>
          <p:cNvSpPr/>
          <p:nvPr/>
        </p:nvSpPr>
        <p:spPr>
          <a:xfrm>
            <a:off x="4465461" y="2123931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68859" y="2342719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註冊會員系統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>
            <a:stCxn id="10" idx="3"/>
            <a:endCxn id="10" idx="1"/>
          </p:cNvCxnSpPr>
          <p:nvPr/>
        </p:nvCxnSpPr>
        <p:spPr>
          <a:xfrm flipV="1">
            <a:off x="4816972" y="2295211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865728" y="2689320"/>
            <a:ext cx="268829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38395" y="2423344"/>
            <a:ext cx="1631210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會員資料建立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727096"/>
              </p:ext>
            </p:extLst>
          </p:nvPr>
        </p:nvGraphicFramePr>
        <p:xfrm>
          <a:off x="9861414" y="2462496"/>
          <a:ext cx="2048772" cy="49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/>
                <a:gridCol w="1779532"/>
              </a:tblGrid>
              <a:tr h="494453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</a:rPr>
                        <a:t>會員資料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0" name="直線單箭頭接點 29"/>
          <p:cNvCxnSpPr>
            <a:endCxn id="10" idx="1"/>
          </p:cNvCxnSpPr>
          <p:nvPr/>
        </p:nvCxnSpPr>
        <p:spPr>
          <a:xfrm>
            <a:off x="3083940" y="2127991"/>
            <a:ext cx="1733032" cy="1672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0" idx="2"/>
          </p:cNvCxnSpPr>
          <p:nvPr/>
        </p:nvCxnSpPr>
        <p:spPr>
          <a:xfrm flipH="1">
            <a:off x="3065904" y="2708718"/>
            <a:ext cx="1399557" cy="827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206409" y="1628520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038426" y="2958272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1682407" y="4247090"/>
            <a:ext cx="1462767" cy="726275"/>
            <a:chOff x="1760018" y="2806032"/>
            <a:chExt cx="1408837" cy="544706"/>
          </a:xfrm>
        </p:grpSpPr>
        <p:sp>
          <p:nvSpPr>
            <p:cNvPr id="47" name="矩形 4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2025855" y="2893719"/>
              <a:ext cx="657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>
            <a:off x="3149110" y="3122224"/>
            <a:ext cx="1667863" cy="1158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3642142" y="3780925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447423" y="2436408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4093376" y="775955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00" dirty="0" smtClean="0"/>
              <a:t>會員</a:t>
            </a:r>
            <a:r>
              <a:rPr lang="zh-TW" altLang="en-US" sz="3000" dirty="0"/>
              <a:t>系統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26663"/>
              </p:ext>
            </p:extLst>
          </p:nvPr>
        </p:nvGraphicFramePr>
        <p:xfrm>
          <a:off x="5437768" y="3484751"/>
          <a:ext cx="6531060" cy="3160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020"/>
                <a:gridCol w="2177020"/>
                <a:gridCol w="2177020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{name, username, password, </a:t>
                      </a:r>
                      <a:r>
                        <a:rPr lang="en-US" altLang="zh-TW" dirty="0" err="1" smtClean="0"/>
                        <a:t>birth,phone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輸入會員資料註冊會員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id,name</a:t>
                      </a:r>
                      <a:r>
                        <a:rPr lang="en-US" altLang="zh-TW" dirty="0" smtClean="0"/>
                        <a:t>, username, password, </a:t>
                      </a:r>
                      <a:r>
                        <a:rPr lang="en-US" altLang="zh-TW" dirty="0" err="1" smtClean="0"/>
                        <a:t>birth,phone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修改更新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9664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id,name</a:t>
                      </a:r>
                      <a:r>
                        <a:rPr lang="en-US" altLang="zh-TW" dirty="0" smtClean="0"/>
                        <a:t>, username, password, </a:t>
                      </a:r>
                      <a:r>
                        <a:rPr lang="en-US" altLang="zh-TW" dirty="0" err="1" smtClean="0"/>
                        <a:t>birth,phone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查詢及刪除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81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87566" y="3013502"/>
            <a:ext cx="5416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2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會員作品分享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653757" y="2041281"/>
            <a:ext cx="1544813" cy="726275"/>
            <a:chOff x="1760018" y="2806032"/>
            <a:chExt cx="1408837" cy="544706"/>
          </a:xfrm>
        </p:grpSpPr>
        <p:sp>
          <p:nvSpPr>
            <p:cNvPr id="7" name="矩形 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30050" y="2893719"/>
              <a:ext cx="484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10" name="橢圓 9"/>
          <p:cNvSpPr/>
          <p:nvPr/>
        </p:nvSpPr>
        <p:spPr>
          <a:xfrm>
            <a:off x="4580091" y="2037221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3489" y="2256009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會員作品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>
            <a:stCxn id="10" idx="3"/>
            <a:endCxn id="10" idx="1"/>
          </p:cNvCxnSpPr>
          <p:nvPr/>
        </p:nvCxnSpPr>
        <p:spPr>
          <a:xfrm flipV="1">
            <a:off x="4931601" y="2208501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0357" y="2602610"/>
            <a:ext cx="268829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153024" y="2336634"/>
            <a:ext cx="1631210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資料建立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4039"/>
              </p:ext>
            </p:extLst>
          </p:nvPr>
        </p:nvGraphicFramePr>
        <p:xfrm>
          <a:off x="9765025" y="2375786"/>
          <a:ext cx="2205915" cy="49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21"/>
                <a:gridCol w="1898894"/>
              </a:tblGrid>
              <a:tr h="494453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作品資料表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0" name="直線單箭頭接點 29"/>
          <p:cNvCxnSpPr>
            <a:endCxn id="10" idx="1"/>
          </p:cNvCxnSpPr>
          <p:nvPr/>
        </p:nvCxnSpPr>
        <p:spPr>
          <a:xfrm>
            <a:off x="3198569" y="2041281"/>
            <a:ext cx="1733032" cy="1672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0" idx="2"/>
          </p:cNvCxnSpPr>
          <p:nvPr/>
        </p:nvCxnSpPr>
        <p:spPr>
          <a:xfrm flipH="1">
            <a:off x="3180534" y="2622008"/>
            <a:ext cx="1399557" cy="827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321038" y="1541810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 rot="21409571">
            <a:off x="3180030" y="2699607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1692904" y="3500137"/>
            <a:ext cx="1544813" cy="726275"/>
            <a:chOff x="1760018" y="2806032"/>
            <a:chExt cx="1408837" cy="544706"/>
          </a:xfrm>
        </p:grpSpPr>
        <p:sp>
          <p:nvSpPr>
            <p:cNvPr id="47" name="矩形 4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2025855" y="2893719"/>
              <a:ext cx="657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9" name="直線單箭頭接點 48"/>
          <p:cNvCxnSpPr>
            <a:endCxn id="47" idx="3"/>
          </p:cNvCxnSpPr>
          <p:nvPr/>
        </p:nvCxnSpPr>
        <p:spPr>
          <a:xfrm flipH="1">
            <a:off x="3237717" y="3035514"/>
            <a:ext cx="1693888" cy="82776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 rot="20031185">
            <a:off x="3558687" y="3431852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作品內容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562053" y="2349698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矩形 55"/>
          <p:cNvSpPr/>
          <p:nvPr/>
        </p:nvSpPr>
        <p:spPr>
          <a:xfrm>
            <a:off x="3905008" y="77595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會員作品分享系統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11017"/>
              </p:ext>
            </p:extLst>
          </p:nvPr>
        </p:nvGraphicFramePr>
        <p:xfrm>
          <a:off x="5437768" y="3484751"/>
          <a:ext cx="6531060" cy="3160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020"/>
                <a:gridCol w="2177020"/>
                <a:gridCol w="2177020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{mid, </a:t>
                      </a:r>
                      <a:r>
                        <a:rPr lang="en-US" altLang="zh-TW" dirty="0" err="1" smtClean="0"/>
                        <a:t>wname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wintroduction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wshort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wlink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上傳作品資訊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wid</a:t>
                      </a:r>
                      <a:r>
                        <a:rPr lang="en-US" altLang="zh-TW" dirty="0" smtClean="0"/>
                        <a:t>, mid, </a:t>
                      </a:r>
                      <a:r>
                        <a:rPr lang="en-US" altLang="zh-TW" dirty="0" err="1" smtClean="0"/>
                        <a:t>wname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wintroduction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wshort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wlink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修改更新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96643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wid</a:t>
                      </a:r>
                      <a:r>
                        <a:rPr lang="en-US" altLang="zh-TW" dirty="0" smtClean="0"/>
                        <a:t>, mid, </a:t>
                      </a:r>
                      <a:r>
                        <a:rPr lang="en-US" altLang="zh-TW" dirty="0" err="1" smtClean="0"/>
                        <a:t>wname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wintroduction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wshort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wlink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查詢及刪除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5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1693126" y="1873101"/>
            <a:ext cx="1544813" cy="726275"/>
            <a:chOff x="1760018" y="2806032"/>
            <a:chExt cx="1408837" cy="544706"/>
          </a:xfrm>
        </p:grpSpPr>
        <p:sp>
          <p:nvSpPr>
            <p:cNvPr id="24" name="矩形 23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130050" y="2893719"/>
              <a:ext cx="484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27" name="橢圓 26"/>
          <p:cNvSpPr/>
          <p:nvPr/>
        </p:nvSpPr>
        <p:spPr>
          <a:xfrm>
            <a:off x="4619460" y="1869041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022858" y="2087829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作品留言系統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" name="直線接點 30"/>
          <p:cNvCxnSpPr>
            <a:stCxn id="27" idx="3"/>
            <a:endCxn id="27" idx="1"/>
          </p:cNvCxnSpPr>
          <p:nvPr/>
        </p:nvCxnSpPr>
        <p:spPr>
          <a:xfrm flipV="1">
            <a:off x="4970971" y="2040321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7019727" y="2434430"/>
            <a:ext cx="268829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7192393" y="2168454"/>
            <a:ext cx="1631210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資料建立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828973"/>
              </p:ext>
            </p:extLst>
          </p:nvPr>
        </p:nvGraphicFramePr>
        <p:xfrm>
          <a:off x="9804394" y="2207606"/>
          <a:ext cx="2205915" cy="49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21"/>
                <a:gridCol w="1898894"/>
              </a:tblGrid>
              <a:tr h="494453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留言資料表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6" name="直線單箭頭接點 35"/>
          <p:cNvCxnSpPr>
            <a:endCxn id="27" idx="1"/>
          </p:cNvCxnSpPr>
          <p:nvPr/>
        </p:nvCxnSpPr>
        <p:spPr>
          <a:xfrm>
            <a:off x="3237939" y="1873101"/>
            <a:ext cx="1733032" cy="1672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7" idx="2"/>
          </p:cNvCxnSpPr>
          <p:nvPr/>
        </p:nvCxnSpPr>
        <p:spPr>
          <a:xfrm flipH="1">
            <a:off x="3219903" y="2453828"/>
            <a:ext cx="1399557" cy="827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 rot="366064">
            <a:off x="2904038" y="1458935"/>
            <a:ext cx="2361241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作品留言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 rot="21385969">
            <a:off x="2816452" y="2648447"/>
            <a:ext cx="212771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作品留言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1754360" y="3992201"/>
            <a:ext cx="1544813" cy="726275"/>
            <a:chOff x="1760018" y="2806032"/>
            <a:chExt cx="1408837" cy="544706"/>
          </a:xfrm>
        </p:grpSpPr>
        <p:sp>
          <p:nvSpPr>
            <p:cNvPr id="41" name="矩形 40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025855" y="2893719"/>
              <a:ext cx="657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5" name="直線單箭頭接點 44"/>
          <p:cNvCxnSpPr/>
          <p:nvPr/>
        </p:nvCxnSpPr>
        <p:spPr>
          <a:xfrm flipH="1">
            <a:off x="3303109" y="2867335"/>
            <a:ext cx="1667863" cy="11581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 rot="19459667">
            <a:off x="3558686" y="3408642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作品留言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601422" y="2181518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矩形 55"/>
          <p:cNvSpPr/>
          <p:nvPr/>
        </p:nvSpPr>
        <p:spPr>
          <a:xfrm>
            <a:off x="3819343" y="775955"/>
            <a:ext cx="4466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留言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02107"/>
              </p:ext>
            </p:extLst>
          </p:nvPr>
        </p:nvGraphicFramePr>
        <p:xfrm>
          <a:off x="5437768" y="3484751"/>
          <a:ext cx="6531060" cy="2993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020"/>
                <a:gridCol w="2177020"/>
                <a:gridCol w="2177020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作品留言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{mid, </a:t>
                      </a:r>
                      <a:r>
                        <a:rPr lang="en-US" altLang="zh-TW" dirty="0" err="1" smtClean="0"/>
                        <a:t>wid</a:t>
                      </a:r>
                      <a:r>
                        <a:rPr lang="en-US" altLang="zh-TW" dirty="0" smtClean="0"/>
                        <a:t>, message}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作品留言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作品留言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messageid,mid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wid</a:t>
                      </a:r>
                      <a:r>
                        <a:rPr lang="en-US" altLang="zh-TW" dirty="0" smtClean="0"/>
                        <a:t>, message}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閱讀及刪除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96643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作品留言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messageid,mid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wid</a:t>
                      </a:r>
                      <a:r>
                        <a:rPr lang="en-US" altLang="zh-TW" dirty="0" smtClean="0"/>
                        <a:t>, message}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查詢及刪除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8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672817" y="2255934"/>
            <a:ext cx="1385073" cy="726275"/>
            <a:chOff x="1760018" y="2806032"/>
            <a:chExt cx="1408837" cy="544706"/>
          </a:xfrm>
        </p:grpSpPr>
        <p:sp>
          <p:nvSpPr>
            <p:cNvPr id="7" name="矩形 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30050" y="2893719"/>
              <a:ext cx="484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10" name="橢圓 9"/>
          <p:cNvSpPr/>
          <p:nvPr/>
        </p:nvSpPr>
        <p:spPr>
          <a:xfrm>
            <a:off x="4439411" y="2013023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42809" y="2231811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作品按讚系統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>
            <a:stCxn id="10" idx="3"/>
            <a:endCxn id="10" idx="1"/>
          </p:cNvCxnSpPr>
          <p:nvPr/>
        </p:nvCxnSpPr>
        <p:spPr>
          <a:xfrm flipV="1">
            <a:off x="4790921" y="2184303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839677" y="2578412"/>
            <a:ext cx="268829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012344" y="2312436"/>
            <a:ext cx="1631210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按讚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474609"/>
              </p:ext>
            </p:extLst>
          </p:nvPr>
        </p:nvGraphicFramePr>
        <p:xfrm>
          <a:off x="9527977" y="2369173"/>
          <a:ext cx="237275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11"/>
                <a:gridCol w="2063447"/>
              </a:tblGrid>
              <a:tr h="494453">
                <a:tc>
                  <a:txBody>
                    <a:bodyPr/>
                    <a:lstStyle/>
                    <a:p>
                      <a:endParaRPr lang="zh-TW" altLang="en-US" sz="24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作品按讚資料表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0" name="直線單箭頭接點 29"/>
          <p:cNvCxnSpPr>
            <a:endCxn id="10" idx="1"/>
          </p:cNvCxnSpPr>
          <p:nvPr/>
        </p:nvCxnSpPr>
        <p:spPr>
          <a:xfrm flipV="1">
            <a:off x="3057890" y="2184303"/>
            <a:ext cx="1733032" cy="716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0" idx="3"/>
          </p:cNvCxnSpPr>
          <p:nvPr/>
        </p:nvCxnSpPr>
        <p:spPr>
          <a:xfrm flipH="1" flipV="1">
            <a:off x="3091743" y="2908916"/>
            <a:ext cx="1699179" cy="102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116753" y="1820013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按讚</a:t>
            </a:r>
          </a:p>
        </p:txBody>
      </p:sp>
      <p:sp>
        <p:nvSpPr>
          <p:cNvPr id="44" name="文字方塊 43"/>
          <p:cNvSpPr txBox="1"/>
          <p:nvPr/>
        </p:nvSpPr>
        <p:spPr>
          <a:xfrm rot="376057">
            <a:off x="3099726" y="2982544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按讚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4421373" y="2325500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3816040" y="775955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作品系統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按讚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10977"/>
              </p:ext>
            </p:extLst>
          </p:nvPr>
        </p:nvGraphicFramePr>
        <p:xfrm>
          <a:off x="2830470" y="3974608"/>
          <a:ext cx="6531060" cy="202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020"/>
                <a:gridCol w="2177020"/>
                <a:gridCol w="2177020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作品按讚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mid,wid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lovework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作品按讚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作品按讚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lid,mid,wid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lovework</a:t>
                      </a:r>
                      <a:r>
                        <a:rPr lang="en-US" altLang="zh-TW" dirty="0" smtClean="0"/>
                        <a:t>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呈現按讚及收回按讚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39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03120" y="3013502"/>
            <a:ext cx="41857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3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會員購票系統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250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68272"/>
              </p:ext>
            </p:extLst>
          </p:nvPr>
        </p:nvGraphicFramePr>
        <p:xfrm>
          <a:off x="9798613" y="2264464"/>
          <a:ext cx="19101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/>
                <a:gridCol w="1640868"/>
              </a:tblGrid>
              <a:tr h="33675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購物車資料表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1772061" y="2179998"/>
            <a:ext cx="1243372" cy="726275"/>
            <a:chOff x="1760018" y="2806032"/>
            <a:chExt cx="1408837" cy="544706"/>
          </a:xfrm>
        </p:grpSpPr>
        <p:sp>
          <p:nvSpPr>
            <p:cNvPr id="7" name="矩形 6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30050" y="2893719"/>
              <a:ext cx="484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10" name="橢圓 9"/>
          <p:cNvSpPr/>
          <p:nvPr/>
        </p:nvSpPr>
        <p:spPr>
          <a:xfrm>
            <a:off x="4386610" y="1899889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818388" y="2183993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會員購物車系統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>
            <a:stCxn id="10" idx="3"/>
            <a:endCxn id="10" idx="1"/>
          </p:cNvCxnSpPr>
          <p:nvPr/>
        </p:nvCxnSpPr>
        <p:spPr>
          <a:xfrm flipV="1">
            <a:off x="4738121" y="2071169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7" idx="0"/>
            <a:endCxn id="10" idx="1"/>
          </p:cNvCxnSpPr>
          <p:nvPr/>
        </p:nvCxnSpPr>
        <p:spPr>
          <a:xfrm flipV="1">
            <a:off x="2393747" y="2071169"/>
            <a:ext cx="2344374" cy="10882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0" idx="3"/>
          </p:cNvCxnSpPr>
          <p:nvPr/>
        </p:nvCxnSpPr>
        <p:spPr>
          <a:xfrm flipH="1">
            <a:off x="3015433" y="2898182"/>
            <a:ext cx="172268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 rot="21423064">
            <a:off x="3040272" y="1732980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車內容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036701" y="2921513"/>
            <a:ext cx="1610564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車內容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4396952" y="2299454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4" name="直線單箭頭接點 53"/>
          <p:cNvCxnSpPr/>
          <p:nvPr/>
        </p:nvCxnSpPr>
        <p:spPr>
          <a:xfrm flipV="1">
            <a:off x="6815257" y="2462112"/>
            <a:ext cx="2839911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7442872" y="2325990"/>
            <a:ext cx="1400378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存入購物車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/>
          <p:cNvSpPr/>
          <p:nvPr/>
        </p:nvSpPr>
        <p:spPr>
          <a:xfrm>
            <a:off x="3916758" y="775955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購物車系統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391972"/>
              </p:ext>
            </p:extLst>
          </p:nvPr>
        </p:nvGraphicFramePr>
        <p:xfrm>
          <a:off x="2501566" y="3827676"/>
          <a:ext cx="8716731" cy="2027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529"/>
                <a:gridCol w="5366658"/>
                <a:gridCol w="1671544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購物車內容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 `mid`, `species`, `</a:t>
                      </a:r>
                      <a:r>
                        <a:rPr lang="en-US" altLang="zh-TW" dirty="0" err="1" smtClean="0"/>
                        <a:t>num</a:t>
                      </a:r>
                      <a:r>
                        <a:rPr lang="en-US" altLang="zh-TW" dirty="0" smtClean="0"/>
                        <a:t>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會員購物車資訊計入資料庫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購物車內容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{`</a:t>
                      </a:r>
                      <a:r>
                        <a:rPr lang="en-US" altLang="zh-TW" dirty="0" err="1" smtClean="0"/>
                        <a:t>ctid</a:t>
                      </a:r>
                      <a:r>
                        <a:rPr lang="en-US" altLang="zh-TW" dirty="0" smtClean="0"/>
                        <a:t>`, `mid`, `species`, `</a:t>
                      </a:r>
                      <a:r>
                        <a:rPr lang="en-US" altLang="zh-TW" dirty="0" err="1" smtClean="0"/>
                        <a:t>num</a:t>
                      </a:r>
                      <a:r>
                        <a:rPr lang="en-US" altLang="zh-TW" dirty="0" smtClean="0"/>
                        <a:t>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會員可閱覽資料內容及刪除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5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zh-TW" altLang="en-US" dirty="0" smtClean="0"/>
              <a:t>　介面介紹</a:t>
            </a:r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04" b="75000" l="63490" r="94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22" t="20497" r="3844" b="23383"/>
          <a:stretch/>
        </p:blipFill>
        <p:spPr bwMode="auto">
          <a:xfrm>
            <a:off x="1688747" y="270634"/>
            <a:ext cx="1002772" cy="95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72031"/>
              </p:ext>
            </p:extLst>
          </p:nvPr>
        </p:nvGraphicFramePr>
        <p:xfrm>
          <a:off x="7980685" y="1976953"/>
          <a:ext cx="19101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/>
                <a:gridCol w="1640868"/>
              </a:tblGrid>
              <a:tr h="33675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購票資料表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群組 3"/>
          <p:cNvGrpSpPr/>
          <p:nvPr/>
        </p:nvGrpSpPr>
        <p:grpSpPr>
          <a:xfrm>
            <a:off x="2102197" y="-2871684"/>
            <a:ext cx="7752828" cy="2552048"/>
            <a:chOff x="1564977" y="1526145"/>
            <a:chExt cx="7752828" cy="2552048"/>
          </a:xfrm>
        </p:grpSpPr>
        <p:grpSp>
          <p:nvGrpSpPr>
            <p:cNvPr id="6" name="群組 5"/>
            <p:cNvGrpSpPr/>
            <p:nvPr/>
          </p:nvGrpSpPr>
          <p:grpSpPr>
            <a:xfrm>
              <a:off x="1564977" y="1893062"/>
              <a:ext cx="1243372" cy="726275"/>
              <a:chOff x="1760018" y="2806032"/>
              <a:chExt cx="1408837" cy="54470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760018" y="2806032"/>
                <a:ext cx="1408837" cy="544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2130050" y="2893719"/>
                <a:ext cx="4847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會員</a:t>
                </a:r>
              </a:p>
            </p:txBody>
          </p:sp>
        </p:grpSp>
        <p:sp>
          <p:nvSpPr>
            <p:cNvPr id="10" name="橢圓 9"/>
            <p:cNvSpPr/>
            <p:nvPr/>
          </p:nvSpPr>
          <p:spPr>
            <a:xfrm>
              <a:off x="4189870" y="1889002"/>
              <a:ext cx="2400267" cy="116957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spcCol="0"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593268" y="2107790"/>
              <a:ext cx="1610564" cy="67710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會員購票系統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" name="直線接點 11"/>
            <p:cNvCxnSpPr>
              <a:stCxn id="10" idx="3"/>
              <a:endCxn id="10" idx="1"/>
            </p:cNvCxnSpPr>
            <p:nvPr/>
          </p:nvCxnSpPr>
          <p:spPr>
            <a:xfrm flipV="1">
              <a:off x="4541380" y="2060282"/>
              <a:ext cx="0" cy="8270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/>
            <p:nvPr/>
          </p:nvCxnSpPr>
          <p:spPr>
            <a:xfrm flipV="1">
              <a:off x="6590136" y="2256199"/>
              <a:ext cx="2727669" cy="198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6762803" y="2188415"/>
              <a:ext cx="1631210" cy="40010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資料建立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0" name="直線單箭頭接點 29"/>
            <p:cNvCxnSpPr>
              <a:endCxn id="10" idx="1"/>
            </p:cNvCxnSpPr>
            <p:nvPr/>
          </p:nvCxnSpPr>
          <p:spPr>
            <a:xfrm>
              <a:off x="2808348" y="1893062"/>
              <a:ext cx="1733032" cy="1672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10" idx="2"/>
            </p:cNvCxnSpPr>
            <p:nvPr/>
          </p:nvCxnSpPr>
          <p:spPr>
            <a:xfrm flipH="1">
              <a:off x="2790313" y="2473789"/>
              <a:ext cx="1399557" cy="827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2869582" y="1526145"/>
              <a:ext cx="1610564" cy="400105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 rot="21409571">
              <a:off x="2789809" y="2551388"/>
              <a:ext cx="1610564" cy="400105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6" name="群組 45"/>
            <p:cNvGrpSpPr/>
            <p:nvPr/>
          </p:nvGrpSpPr>
          <p:grpSpPr>
            <a:xfrm>
              <a:off x="1604124" y="3351918"/>
              <a:ext cx="1243372" cy="726275"/>
              <a:chOff x="1760018" y="2806032"/>
              <a:chExt cx="1408837" cy="544706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760018" y="2806032"/>
                <a:ext cx="1408837" cy="544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2025855" y="2893719"/>
                <a:ext cx="6578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管理者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49" name="直線單箭頭接點 48"/>
            <p:cNvCxnSpPr>
              <a:endCxn id="47" idx="3"/>
            </p:cNvCxnSpPr>
            <p:nvPr/>
          </p:nvCxnSpPr>
          <p:spPr>
            <a:xfrm flipH="1">
              <a:off x="2847496" y="2887295"/>
              <a:ext cx="1693888" cy="8277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 rot="20031185">
              <a:off x="3168466" y="3283633"/>
              <a:ext cx="1610564" cy="400105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內容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4171832" y="2201479"/>
              <a:ext cx="421436" cy="400105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4" name="直線單箭頭接點 53"/>
            <p:cNvCxnSpPr/>
            <p:nvPr/>
          </p:nvCxnSpPr>
          <p:spPr>
            <a:xfrm>
              <a:off x="6325852" y="2885312"/>
              <a:ext cx="2839911" cy="1104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6841081" y="2809471"/>
              <a:ext cx="1631210" cy="40010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資料建立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25093"/>
              </p:ext>
            </p:extLst>
          </p:nvPr>
        </p:nvGraphicFramePr>
        <p:xfrm>
          <a:off x="7835761" y="2648048"/>
          <a:ext cx="234749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/>
                <a:gridCol w="2078259"/>
              </a:tblGrid>
              <a:tr h="259004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購票明細資料表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/>
          <p:cNvSpPr/>
          <p:nvPr/>
        </p:nvSpPr>
        <p:spPr>
          <a:xfrm>
            <a:off x="4121942" y="775955"/>
            <a:ext cx="26468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會員購票系統</a:t>
            </a: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04982"/>
              </p:ext>
            </p:extLst>
          </p:nvPr>
        </p:nvGraphicFramePr>
        <p:xfrm>
          <a:off x="3220042" y="3653500"/>
          <a:ext cx="8716731" cy="307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529"/>
                <a:gridCol w="5366658"/>
                <a:gridCol w="1671544"/>
              </a:tblGrid>
              <a:tr h="33234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購票內容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 `mid`, `payment`, `</a:t>
                      </a:r>
                      <a:r>
                        <a:rPr lang="en-US" altLang="zh-TW" dirty="0" err="1" smtClean="0"/>
                        <a:t>gettickets</a:t>
                      </a:r>
                      <a:r>
                        <a:rPr lang="en-US" altLang="zh-TW" dirty="0" smtClean="0"/>
                        <a:t>`, `sum`, `</a:t>
                      </a:r>
                      <a:r>
                        <a:rPr lang="en-US" altLang="zh-TW" dirty="0" err="1" smtClean="0"/>
                        <a:t>tostatus</a:t>
                      </a:r>
                      <a:r>
                        <a:rPr lang="en-US" altLang="zh-TW" dirty="0" smtClean="0"/>
                        <a:t>`}</a:t>
                      </a:r>
                    </a:p>
                    <a:p>
                      <a:pPr algn="ctr"/>
                      <a:r>
                        <a:rPr lang="en-US" altLang="zh-TW" dirty="0" smtClean="0"/>
                        <a:t>-&gt;{ `</a:t>
                      </a:r>
                      <a:r>
                        <a:rPr lang="en-US" altLang="zh-TW" dirty="0" err="1" smtClean="0"/>
                        <a:t>toid</a:t>
                      </a:r>
                      <a:r>
                        <a:rPr lang="en-US" altLang="zh-TW" dirty="0" smtClean="0"/>
                        <a:t>`, `species`, `</a:t>
                      </a:r>
                      <a:r>
                        <a:rPr lang="en-US" altLang="zh-TW" dirty="0" err="1" smtClean="0"/>
                        <a:t>num</a:t>
                      </a:r>
                      <a:r>
                        <a:rPr lang="en-US" altLang="zh-TW" dirty="0" smtClean="0"/>
                        <a:t>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會員購票資訊計入資料庫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3086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購票內容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toid</a:t>
                      </a:r>
                      <a:r>
                        <a:rPr lang="en-US" altLang="zh-TW" dirty="0" smtClean="0"/>
                        <a:t>, `mid`, `payment`, `</a:t>
                      </a:r>
                      <a:r>
                        <a:rPr lang="en-US" altLang="zh-TW" dirty="0" err="1" smtClean="0"/>
                        <a:t>gettickets</a:t>
                      </a:r>
                      <a:r>
                        <a:rPr lang="en-US" altLang="zh-TW" dirty="0" smtClean="0"/>
                        <a:t>`, `sum`, `</a:t>
                      </a:r>
                      <a:r>
                        <a:rPr lang="en-US" altLang="zh-TW" dirty="0" err="1" smtClean="0"/>
                        <a:t>tostatus</a:t>
                      </a:r>
                      <a:r>
                        <a:rPr lang="en-US" altLang="zh-TW" dirty="0" smtClean="0"/>
                        <a:t>`}</a:t>
                      </a:r>
                    </a:p>
                    <a:p>
                      <a:pPr algn="ctr"/>
                      <a:r>
                        <a:rPr lang="en-US" altLang="zh-TW" dirty="0" smtClean="0"/>
                        <a:t>{`</a:t>
                      </a:r>
                      <a:r>
                        <a:rPr lang="en-US" altLang="zh-TW" dirty="0" err="1" smtClean="0"/>
                        <a:t>toid</a:t>
                      </a:r>
                      <a:r>
                        <a:rPr lang="en-US" altLang="zh-TW" dirty="0" smtClean="0"/>
                        <a:t>`, `species`, `</a:t>
                      </a:r>
                      <a:r>
                        <a:rPr lang="en-US" altLang="zh-TW" dirty="0" err="1" smtClean="0"/>
                        <a:t>num</a:t>
                      </a:r>
                      <a:r>
                        <a:rPr lang="en-US" altLang="zh-TW" dirty="0" smtClean="0"/>
                        <a:t>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會員可查詢資料內容及刪除訂單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96643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購票內容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</a:t>
                      </a:r>
                      <a:r>
                        <a:rPr lang="en-US" altLang="zh-TW" dirty="0" err="1" smtClean="0"/>
                        <a:t>toid</a:t>
                      </a:r>
                      <a:r>
                        <a:rPr lang="en-US" altLang="zh-TW" dirty="0" smtClean="0"/>
                        <a:t>,`mid`, `payment`, `</a:t>
                      </a:r>
                      <a:r>
                        <a:rPr lang="en-US" altLang="zh-TW" dirty="0" err="1" smtClean="0"/>
                        <a:t>gettickets</a:t>
                      </a:r>
                      <a:r>
                        <a:rPr lang="en-US" altLang="zh-TW" dirty="0" smtClean="0"/>
                        <a:t>`, `sum`, `</a:t>
                      </a:r>
                      <a:r>
                        <a:rPr lang="en-US" altLang="zh-TW" dirty="0" err="1" smtClean="0"/>
                        <a:t>tostatus</a:t>
                      </a:r>
                      <a:r>
                        <a:rPr lang="en-US" altLang="zh-TW" dirty="0" smtClean="0"/>
                        <a:t>`}</a:t>
                      </a:r>
                    </a:p>
                    <a:p>
                      <a:pPr algn="ctr"/>
                      <a:r>
                        <a:rPr lang="en-US" altLang="zh-TW" dirty="0" smtClean="0"/>
                        <a:t>{ `</a:t>
                      </a:r>
                      <a:r>
                        <a:rPr lang="en-US" altLang="zh-TW" dirty="0" err="1" smtClean="0"/>
                        <a:t>toid</a:t>
                      </a:r>
                      <a:r>
                        <a:rPr lang="en-US" altLang="zh-TW" dirty="0" smtClean="0"/>
                        <a:t>`, `species`, `</a:t>
                      </a:r>
                      <a:r>
                        <a:rPr lang="en-US" altLang="zh-TW" dirty="0" err="1" smtClean="0"/>
                        <a:t>num</a:t>
                      </a:r>
                      <a:r>
                        <a:rPr lang="en-US" altLang="zh-TW" dirty="0" smtClean="0"/>
                        <a:t>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管理者查詢，修改狀態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74" y="1608103"/>
            <a:ext cx="6141489" cy="2007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7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87566" y="3013502"/>
            <a:ext cx="54168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3</a:t>
            </a:r>
            <a:r>
              <a:rPr lang="zh-TW" altLang="en-US" sz="4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會員預約導覽系統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486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1652078" y="2060676"/>
            <a:ext cx="1462766" cy="726275"/>
            <a:chOff x="1760018" y="2806032"/>
            <a:chExt cx="1408837" cy="544706"/>
          </a:xfrm>
        </p:grpSpPr>
        <p:sp>
          <p:nvSpPr>
            <p:cNvPr id="24" name="矩形 23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130050" y="2893719"/>
              <a:ext cx="484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27" name="橢圓 26"/>
          <p:cNvSpPr/>
          <p:nvPr/>
        </p:nvSpPr>
        <p:spPr>
          <a:xfrm>
            <a:off x="4496365" y="2056616"/>
            <a:ext cx="2400267" cy="116957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spcCol="0"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99763" y="2275404"/>
            <a:ext cx="1610564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會員導覽預約系統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1" name="直線接點 30"/>
          <p:cNvCxnSpPr>
            <a:stCxn id="27" idx="3"/>
            <a:endCxn id="27" idx="1"/>
          </p:cNvCxnSpPr>
          <p:nvPr/>
        </p:nvCxnSpPr>
        <p:spPr>
          <a:xfrm flipV="1">
            <a:off x="4847876" y="2227896"/>
            <a:ext cx="0" cy="827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6896632" y="2622005"/>
            <a:ext cx="2688299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7069299" y="2356029"/>
            <a:ext cx="209287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導覽預約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資料建立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22900"/>
              </p:ext>
            </p:extLst>
          </p:nvPr>
        </p:nvGraphicFramePr>
        <p:xfrm>
          <a:off x="9617589" y="2416089"/>
          <a:ext cx="212376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/>
                <a:gridCol w="1854525"/>
              </a:tblGrid>
              <a:tr h="393816"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導覽預約資料表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37" name="直線單箭頭接點 36"/>
          <p:cNvCxnSpPr>
            <a:stCxn id="27" idx="2"/>
          </p:cNvCxnSpPr>
          <p:nvPr/>
        </p:nvCxnSpPr>
        <p:spPr>
          <a:xfrm flipH="1">
            <a:off x="3096808" y="2641403"/>
            <a:ext cx="1399557" cy="827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 rot="21385969">
            <a:off x="2693357" y="2727162"/>
            <a:ext cx="212771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導覽預約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1713312" y="3189150"/>
            <a:ext cx="1462766" cy="726275"/>
            <a:chOff x="1760018" y="2806032"/>
            <a:chExt cx="1408837" cy="544706"/>
          </a:xfrm>
        </p:grpSpPr>
        <p:sp>
          <p:nvSpPr>
            <p:cNvPr id="41" name="矩形 40"/>
            <p:cNvSpPr/>
            <p:nvPr/>
          </p:nvSpPr>
          <p:spPr>
            <a:xfrm>
              <a:off x="1760018" y="2806032"/>
              <a:ext cx="1408837" cy="5447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025855" y="2893719"/>
              <a:ext cx="657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管理者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45" name="直線單箭頭接點 44"/>
          <p:cNvCxnSpPr/>
          <p:nvPr/>
        </p:nvCxnSpPr>
        <p:spPr>
          <a:xfrm flipH="1">
            <a:off x="3180014" y="3054910"/>
            <a:ext cx="1667864" cy="5790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 rot="20320637">
            <a:off x="3190598" y="3295535"/>
            <a:ext cx="2196703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導覽預約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478327" y="2369093"/>
            <a:ext cx="42143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596940" y="452792"/>
            <a:ext cx="2461565" cy="120032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altLang="zh-TW" sz="7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DFD-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矩形 58"/>
          <p:cNvSpPr/>
          <p:nvPr/>
        </p:nvSpPr>
        <p:spPr>
          <a:xfrm>
            <a:off x="4045689" y="775955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會員導覽預約系統</a:t>
            </a:r>
          </a:p>
        </p:txBody>
      </p:sp>
      <p:cxnSp>
        <p:nvCxnSpPr>
          <p:cNvPr id="60" name="直線單箭頭接點 59"/>
          <p:cNvCxnSpPr/>
          <p:nvPr/>
        </p:nvCxnSpPr>
        <p:spPr>
          <a:xfrm>
            <a:off x="3145814" y="2060676"/>
            <a:ext cx="1733032" cy="1672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 rot="463907">
            <a:off x="3032872" y="1693625"/>
            <a:ext cx="2090826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導覽預約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84882"/>
              </p:ext>
            </p:extLst>
          </p:nvPr>
        </p:nvGraphicFramePr>
        <p:xfrm>
          <a:off x="1355354" y="4101743"/>
          <a:ext cx="1079377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24"/>
                <a:gridCol w="7064306"/>
                <a:gridCol w="2069843"/>
              </a:tblGrid>
              <a:tr h="3298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Data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Definition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說明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7717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導覽預約資訊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 `mid`, `name`, `phone`, `</a:t>
                      </a:r>
                      <a:r>
                        <a:rPr lang="en-US" altLang="zh-TW" dirty="0" err="1" smtClean="0"/>
                        <a:t>datet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timet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peo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restatus</a:t>
                      </a:r>
                      <a:r>
                        <a:rPr lang="en-US" altLang="zh-TW" dirty="0" smtClean="0"/>
                        <a:t>`, `remarks}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會員預約導覽資訊計入資料庫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964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導覽預約資訊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{rid`, `mid`, `name`, `phone`, `</a:t>
                      </a:r>
                      <a:r>
                        <a:rPr lang="en-US" altLang="zh-TW" dirty="0" err="1" smtClean="0"/>
                        <a:t>datet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timet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peo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restatus</a:t>
                      </a:r>
                      <a:r>
                        <a:rPr lang="en-US" altLang="zh-TW" dirty="0" smtClean="0"/>
                        <a:t>`, `remarks}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會員可查詢資料內容及刪除預約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8714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導覽預約資訊</a:t>
                      </a:r>
                      <a:r>
                        <a:rPr lang="en-US" altLang="zh-TW" sz="16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{rid`, `mid`, `name`, `phone`, `</a:t>
                      </a:r>
                      <a:r>
                        <a:rPr lang="en-US" altLang="zh-TW" dirty="0" err="1" smtClean="0"/>
                        <a:t>datet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timet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peo</a:t>
                      </a:r>
                      <a:r>
                        <a:rPr lang="en-US" altLang="zh-TW" dirty="0" smtClean="0"/>
                        <a:t>`, `</a:t>
                      </a:r>
                      <a:r>
                        <a:rPr lang="en-US" altLang="zh-TW" dirty="0" err="1" smtClean="0"/>
                        <a:t>restatus</a:t>
                      </a:r>
                      <a:r>
                        <a:rPr lang="en-US" altLang="zh-TW" dirty="0" smtClean="0"/>
                        <a:t>`, `remarks`}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管理者查詢，修改狀態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及刪除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2170" y="0"/>
            <a:ext cx="12224170" cy="6858000"/>
          </a:xfrm>
          <a:prstGeom prst="rect">
            <a:avLst/>
          </a:prstGeom>
          <a:gradFill flip="none" rotWithShape="1">
            <a:gsLst>
              <a:gs pos="1389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3290621" y="1783931"/>
            <a:ext cx="504083" cy="52840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3708049" y="2489647"/>
            <a:ext cx="726238" cy="761279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4075267" y="1380665"/>
            <a:ext cx="379790" cy="398115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76200" dist="38100" dir="7020000" sx="105000" sy="105000" algn="tl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65" y="2261958"/>
            <a:ext cx="3328070" cy="233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29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zh-TW" altLang="en-US" dirty="0" smtClean="0"/>
              <a:t>　團隊分工</a:t>
            </a:r>
            <a:endParaRPr lang="zh-TW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04" b="75000" l="63490" r="949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22" t="20497" r="3844" b="23383"/>
          <a:stretch/>
        </p:blipFill>
        <p:spPr bwMode="auto">
          <a:xfrm>
            <a:off x="1688747" y="270634"/>
            <a:ext cx="1002772" cy="95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41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相關圖片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739348"/>
            <a:ext cx="6858002" cy="123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83174" y="2488878"/>
            <a:ext cx="5328592" cy="18002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6" name="文字方塊 5">
            <a:hlinkClick r:id="" action="ppaction://noaction"/>
          </p:cNvPr>
          <p:cNvSpPr txBox="1"/>
          <p:nvPr/>
        </p:nvSpPr>
        <p:spPr>
          <a:xfrm>
            <a:off x="4708734" y="3064942"/>
            <a:ext cx="410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u="sng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UCD</a:t>
            </a:r>
            <a:endParaRPr lang="zh-TW" altLang="en-US" sz="5400" b="1" u="sng" dirty="0">
              <a:solidFill>
                <a:schemeClr val="bg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2409990" y="2488878"/>
            <a:ext cx="2102959" cy="1403090"/>
          </a:xfrm>
          <a:custGeom>
            <a:avLst/>
            <a:gdLst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5184576 w 5184576"/>
              <a:gd name="connsiteY2" fmla="*/ 792088 h 792088"/>
              <a:gd name="connsiteX3" fmla="*/ 0 w 5184576"/>
              <a:gd name="connsiteY3" fmla="*/ 792088 h 792088"/>
              <a:gd name="connsiteX4" fmla="*/ 0 w 5184576"/>
              <a:gd name="connsiteY4" fmla="*/ 0 h 792088"/>
              <a:gd name="connsiteX0" fmla="*/ 0 w 5184576"/>
              <a:gd name="connsiteY0" fmla="*/ 0 h 792088"/>
              <a:gd name="connsiteX1" fmla="*/ 5184576 w 5184576"/>
              <a:gd name="connsiteY1" fmla="*/ 0 h 792088"/>
              <a:gd name="connsiteX2" fmla="*/ 4142955 w 5184576"/>
              <a:gd name="connsiteY2" fmla="*/ 784136 h 792088"/>
              <a:gd name="connsiteX3" fmla="*/ 0 w 5184576"/>
              <a:gd name="connsiteY3" fmla="*/ 792088 h 792088"/>
              <a:gd name="connsiteX4" fmla="*/ 0 w 5184576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792088">
                <a:moveTo>
                  <a:pt x="0" y="0"/>
                </a:moveTo>
                <a:lnTo>
                  <a:pt x="5184576" y="0"/>
                </a:lnTo>
                <a:lnTo>
                  <a:pt x="4142955" y="784136"/>
                </a:ln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00"/>
          </a:p>
        </p:txBody>
      </p:sp>
      <p:sp>
        <p:nvSpPr>
          <p:cNvPr id="8" name="文字方塊 7"/>
          <p:cNvSpPr txBox="1"/>
          <p:nvPr/>
        </p:nvSpPr>
        <p:spPr>
          <a:xfrm>
            <a:off x="3081214" y="2446366"/>
            <a:ext cx="42657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chemeClr val="accent3">
                    <a:lumMod val="50000"/>
                  </a:schemeClr>
                </a:solidFill>
                <a:latin typeface="Gill Sans Ultra Bold Condensed" panose="020B0A06020104020203" pitchFamily="34" charset="0"/>
                <a:ea typeface="SentyMARUKO 新蒂小丸子体" panose="03000600000000000000" pitchFamily="66" charset="-120"/>
              </a:rPr>
              <a:t>1</a:t>
            </a:r>
            <a:endParaRPr lang="zh-TW" altLang="en-US" sz="11500" dirty="0">
              <a:solidFill>
                <a:schemeClr val="accent3">
                  <a:lumMod val="50000"/>
                </a:schemeClr>
              </a:solidFill>
              <a:latin typeface="Gill Sans Ultra Bold Condensed" panose="020B0A06020104020203" pitchFamily="34" charset="0"/>
              <a:ea typeface="SentyMARUKO 新蒂小丸子体" panose="03000600000000000000" pitchFamily="66" charset="-12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988" y="98361"/>
            <a:ext cx="1673012" cy="11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9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412024" y="492370"/>
            <a:ext cx="7367953" cy="5873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6093742" y="5616837"/>
            <a:ext cx="1899139" cy="340693"/>
            <a:chOff x="0" y="536386"/>
            <a:chExt cx="1899139" cy="340693"/>
          </a:xfrm>
        </p:grpSpPr>
        <p:sp>
          <p:nvSpPr>
            <p:cNvPr id="21" name="橢圓 20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參觀資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訊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093742" y="4923779"/>
            <a:ext cx="1899139" cy="340693"/>
            <a:chOff x="0" y="536386"/>
            <a:chExt cx="1899139" cy="340693"/>
          </a:xfrm>
        </p:grpSpPr>
        <p:sp>
          <p:nvSpPr>
            <p:cNvPr id="24" name="橢圓 23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作品留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言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093742" y="4230719"/>
            <a:ext cx="1899139" cy="340693"/>
            <a:chOff x="0" y="536386"/>
            <a:chExt cx="1899139" cy="340693"/>
          </a:xfrm>
        </p:grpSpPr>
        <p:sp>
          <p:nvSpPr>
            <p:cNvPr id="27" name="橢圓 26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創作分享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093742" y="3537659"/>
            <a:ext cx="1899139" cy="340693"/>
            <a:chOff x="0" y="536386"/>
            <a:chExt cx="1899139" cy="340693"/>
          </a:xfrm>
        </p:grpSpPr>
        <p:sp>
          <p:nvSpPr>
            <p:cNvPr id="30" name="橢圓 29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預約導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覽</a:t>
              </a: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6093742" y="2844599"/>
            <a:ext cx="1899139" cy="340693"/>
            <a:chOff x="0" y="536386"/>
            <a:chExt cx="1899139" cy="340693"/>
          </a:xfrm>
        </p:grpSpPr>
        <p:sp>
          <p:nvSpPr>
            <p:cNvPr id="33" name="橢圓 32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69341" y="56823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票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4051100" y="1805009"/>
            <a:ext cx="1899139" cy="340693"/>
            <a:chOff x="0" y="536386"/>
            <a:chExt cx="1899139" cy="340693"/>
          </a:xfrm>
        </p:grpSpPr>
        <p:sp>
          <p:nvSpPr>
            <p:cNvPr id="36" name="橢圓 35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592396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展覽管理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6093742" y="2151539"/>
            <a:ext cx="1899139" cy="340693"/>
            <a:chOff x="0" y="536386"/>
            <a:chExt cx="1899139" cy="340693"/>
          </a:xfrm>
        </p:grpSpPr>
        <p:sp>
          <p:nvSpPr>
            <p:cNvPr id="39" name="橢圓 38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上看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展</a:t>
              </a: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6093742" y="1458479"/>
            <a:ext cx="1899139" cy="340693"/>
            <a:chOff x="0" y="536386"/>
            <a:chExt cx="1899139" cy="340693"/>
          </a:xfrm>
        </p:grpSpPr>
        <p:sp>
          <p:nvSpPr>
            <p:cNvPr id="42" name="橢圓 41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身分識別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6093742" y="765419"/>
            <a:ext cx="1899139" cy="340693"/>
            <a:chOff x="0" y="536386"/>
            <a:chExt cx="1899139" cy="340693"/>
          </a:xfrm>
        </p:grpSpPr>
        <p:sp>
          <p:nvSpPr>
            <p:cNvPr id="45" name="橢圓 44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身分註冊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418188" y="2007570"/>
            <a:ext cx="1437483" cy="2896817"/>
            <a:chOff x="393484" y="1288014"/>
            <a:chExt cx="1437483" cy="2896817"/>
          </a:xfrm>
        </p:grpSpPr>
        <p:sp>
          <p:nvSpPr>
            <p:cNvPr id="49" name="流程圖: 資料 48"/>
            <p:cNvSpPr/>
            <p:nvPr/>
          </p:nvSpPr>
          <p:spPr>
            <a:xfrm>
              <a:off x="800100" y="3672548"/>
              <a:ext cx="105507" cy="51228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流程圖: 資料 49"/>
            <p:cNvSpPr/>
            <p:nvPr/>
          </p:nvSpPr>
          <p:spPr>
            <a:xfrm flipH="1">
              <a:off x="1311519" y="3672547"/>
              <a:ext cx="105507" cy="51228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梯形 47"/>
            <p:cNvSpPr/>
            <p:nvPr/>
          </p:nvSpPr>
          <p:spPr>
            <a:xfrm>
              <a:off x="729761" y="2488004"/>
              <a:ext cx="764931" cy="13015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笑臉 50"/>
            <p:cNvSpPr/>
            <p:nvPr/>
          </p:nvSpPr>
          <p:spPr>
            <a:xfrm>
              <a:off x="393484" y="1288014"/>
              <a:ext cx="1437483" cy="1375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10329436" y="1999224"/>
            <a:ext cx="1437483" cy="2896817"/>
            <a:chOff x="393484" y="1288014"/>
            <a:chExt cx="1437483" cy="2896817"/>
          </a:xfrm>
        </p:grpSpPr>
        <p:sp>
          <p:nvSpPr>
            <p:cNvPr id="57" name="流程圖: 資料 56"/>
            <p:cNvSpPr/>
            <p:nvPr/>
          </p:nvSpPr>
          <p:spPr>
            <a:xfrm>
              <a:off x="800100" y="3672548"/>
              <a:ext cx="105507" cy="51228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流程圖: 資料 57"/>
            <p:cNvSpPr/>
            <p:nvPr/>
          </p:nvSpPr>
          <p:spPr>
            <a:xfrm flipH="1">
              <a:off x="1311519" y="3672547"/>
              <a:ext cx="105507" cy="51228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梯形 58"/>
            <p:cNvSpPr/>
            <p:nvPr/>
          </p:nvSpPr>
          <p:spPr>
            <a:xfrm>
              <a:off x="729761" y="2488004"/>
              <a:ext cx="764931" cy="1301564"/>
            </a:xfrm>
            <a:prstGeom prst="trapezoi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笑臉 59"/>
            <p:cNvSpPr/>
            <p:nvPr/>
          </p:nvSpPr>
          <p:spPr>
            <a:xfrm>
              <a:off x="393484" y="1288014"/>
              <a:ext cx="1437483" cy="1375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62" name="直線單箭頭接點 61"/>
          <p:cNvCxnSpPr/>
          <p:nvPr/>
        </p:nvCxnSpPr>
        <p:spPr>
          <a:xfrm flipH="1" flipV="1">
            <a:off x="8046561" y="997173"/>
            <a:ext cx="2139328" cy="695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 flipV="1">
            <a:off x="8029476" y="1648602"/>
            <a:ext cx="1968783" cy="465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H="1" flipV="1">
            <a:off x="8046561" y="2334074"/>
            <a:ext cx="1951698" cy="312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H="1">
            <a:off x="8046560" y="2975970"/>
            <a:ext cx="1984911" cy="19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H="1">
            <a:off x="8046560" y="3429000"/>
            <a:ext cx="1994255" cy="246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H="1">
            <a:off x="8027442" y="3878352"/>
            <a:ext cx="2159881" cy="485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 flipH="1">
            <a:off x="8016386" y="4591482"/>
            <a:ext cx="2169503" cy="491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1862565" y="1345129"/>
            <a:ext cx="2089428" cy="662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>
            <a:off x="1935512" y="3552381"/>
            <a:ext cx="2042642" cy="502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群組 96"/>
          <p:cNvGrpSpPr/>
          <p:nvPr/>
        </p:nvGrpSpPr>
        <p:grpSpPr>
          <a:xfrm>
            <a:off x="4051100" y="1111949"/>
            <a:ext cx="1899139" cy="340693"/>
            <a:chOff x="0" y="536386"/>
            <a:chExt cx="1899139" cy="340693"/>
          </a:xfrm>
        </p:grpSpPr>
        <p:sp>
          <p:nvSpPr>
            <p:cNvPr id="98" name="橢圓 97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身分管理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0" name="群組 99"/>
          <p:cNvGrpSpPr/>
          <p:nvPr/>
        </p:nvGrpSpPr>
        <p:grpSpPr>
          <a:xfrm>
            <a:off x="4051100" y="2498069"/>
            <a:ext cx="1899139" cy="340693"/>
            <a:chOff x="0" y="536386"/>
            <a:chExt cx="1899139" cy="340693"/>
          </a:xfrm>
        </p:grpSpPr>
        <p:sp>
          <p:nvSpPr>
            <p:cNvPr id="101" name="橢圓 100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購票管理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4" name="群組 103"/>
          <p:cNvGrpSpPr/>
          <p:nvPr/>
        </p:nvGrpSpPr>
        <p:grpSpPr>
          <a:xfrm>
            <a:off x="4051100" y="3191129"/>
            <a:ext cx="1899139" cy="340693"/>
            <a:chOff x="0" y="536386"/>
            <a:chExt cx="1899139" cy="340693"/>
          </a:xfrm>
        </p:grpSpPr>
        <p:sp>
          <p:nvSpPr>
            <p:cNvPr id="105" name="橢圓 104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訂單</a:t>
              </a:r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4051100" y="3884189"/>
            <a:ext cx="1899139" cy="340693"/>
            <a:chOff x="0" y="536386"/>
            <a:chExt cx="1899139" cy="340693"/>
          </a:xfrm>
        </p:grpSpPr>
        <p:sp>
          <p:nvSpPr>
            <p:cNvPr id="108" name="橢圓 107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創作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</a:p>
          </p:txBody>
        </p:sp>
      </p:grpSp>
      <p:grpSp>
        <p:nvGrpSpPr>
          <p:cNvPr id="110" name="群組 109"/>
          <p:cNvGrpSpPr/>
          <p:nvPr/>
        </p:nvGrpSpPr>
        <p:grpSpPr>
          <a:xfrm>
            <a:off x="4051100" y="4577249"/>
            <a:ext cx="1899139" cy="340693"/>
            <a:chOff x="0" y="536386"/>
            <a:chExt cx="1899139" cy="340693"/>
          </a:xfrm>
        </p:grpSpPr>
        <p:sp>
          <p:nvSpPr>
            <p:cNvPr id="111" name="橢圓 110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留言</a:t>
              </a:r>
              <a:r>
                <a:rPr lang="zh-TW" altLang="en-US" sz="12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管理</a:t>
              </a:r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4051100" y="5270309"/>
            <a:ext cx="1899139" cy="340693"/>
            <a:chOff x="0" y="536386"/>
            <a:chExt cx="1899139" cy="340693"/>
          </a:xfrm>
        </p:grpSpPr>
        <p:sp>
          <p:nvSpPr>
            <p:cNvPr id="114" name="橢圓 113"/>
            <p:cNvSpPr/>
            <p:nvPr/>
          </p:nvSpPr>
          <p:spPr>
            <a:xfrm>
              <a:off x="0" y="536386"/>
              <a:ext cx="1899139" cy="34069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549459" y="568232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資訊管理</a:t>
              </a:r>
              <a:endPara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29" name="直線單箭頭接點 128"/>
          <p:cNvCxnSpPr/>
          <p:nvPr/>
        </p:nvCxnSpPr>
        <p:spPr>
          <a:xfrm flipH="1">
            <a:off x="8027443" y="5094124"/>
            <a:ext cx="2110264" cy="728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V="1">
            <a:off x="2054294" y="1975354"/>
            <a:ext cx="1916965" cy="357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/>
          <p:nvPr/>
        </p:nvCxnSpPr>
        <p:spPr>
          <a:xfrm flipV="1">
            <a:off x="2054294" y="2695280"/>
            <a:ext cx="1943127" cy="111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/>
          <p:nvPr/>
        </p:nvCxnSpPr>
        <p:spPr>
          <a:xfrm>
            <a:off x="1935715" y="3160252"/>
            <a:ext cx="2035544" cy="201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/>
          <p:cNvCxnSpPr/>
          <p:nvPr/>
        </p:nvCxnSpPr>
        <p:spPr>
          <a:xfrm>
            <a:off x="1900605" y="4054534"/>
            <a:ext cx="2070654" cy="697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>
            <a:off x="1862565" y="4491306"/>
            <a:ext cx="2085189" cy="949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12025" y="124327"/>
            <a:ext cx="1417026" cy="355010"/>
          </a:xfrm>
          <a:custGeom>
            <a:avLst/>
            <a:gdLst>
              <a:gd name="connsiteX0" fmla="*/ 0 w 2528888"/>
              <a:gd name="connsiteY0" fmla="*/ 0 h 1042988"/>
              <a:gd name="connsiteX1" fmla="*/ 2528888 w 2528888"/>
              <a:gd name="connsiteY1" fmla="*/ 0 h 1042988"/>
              <a:gd name="connsiteX2" fmla="*/ 2528888 w 2528888"/>
              <a:gd name="connsiteY2" fmla="*/ 1042988 h 1042988"/>
              <a:gd name="connsiteX3" fmla="*/ 0 w 2528888"/>
              <a:gd name="connsiteY3" fmla="*/ 1042988 h 1042988"/>
              <a:gd name="connsiteX4" fmla="*/ 0 w 2528888"/>
              <a:gd name="connsiteY4" fmla="*/ 0 h 1042988"/>
              <a:gd name="connsiteX0" fmla="*/ 0 w 2528888"/>
              <a:gd name="connsiteY0" fmla="*/ 0 h 1042988"/>
              <a:gd name="connsiteX1" fmla="*/ 2100263 w 2528888"/>
              <a:gd name="connsiteY1" fmla="*/ 0 h 1042988"/>
              <a:gd name="connsiteX2" fmla="*/ 2528888 w 2528888"/>
              <a:gd name="connsiteY2" fmla="*/ 1042988 h 1042988"/>
              <a:gd name="connsiteX3" fmla="*/ 0 w 2528888"/>
              <a:gd name="connsiteY3" fmla="*/ 1042988 h 1042988"/>
              <a:gd name="connsiteX4" fmla="*/ 0 w 2528888"/>
              <a:gd name="connsiteY4" fmla="*/ 0 h 104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8888" h="1042988">
                <a:moveTo>
                  <a:pt x="0" y="0"/>
                </a:moveTo>
                <a:lnTo>
                  <a:pt x="2100263" y="0"/>
                </a:lnTo>
                <a:lnTo>
                  <a:pt x="2528888" y="1042988"/>
                </a:lnTo>
                <a:lnTo>
                  <a:pt x="0" y="104298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423001" y="138615"/>
            <a:ext cx="161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TR SYSTEM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2931" y="53148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管理者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10143122" y="5314854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會員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參觀者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85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775"/>
          <a:stretch/>
        </p:blipFill>
        <p:spPr bwMode="auto">
          <a:xfrm>
            <a:off x="0" y="16096"/>
            <a:ext cx="149046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91405"/>
              </p:ext>
            </p:extLst>
          </p:nvPr>
        </p:nvGraphicFramePr>
        <p:xfrm>
          <a:off x="9671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身分登入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尚未註冊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2)</a:t>
                      </a:r>
                    </a:p>
                    <a:p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輸入個人資料，點選圖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登入畫面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註冊畫面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 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新增資料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會員資料表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跳回圖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登入畫面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 flipH="1">
            <a:off x="36575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575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544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2561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69509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1679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身分註冊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8510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67363"/>
              </p:ext>
            </p:extLst>
          </p:nvPr>
        </p:nvGraphicFramePr>
        <p:xfrm>
          <a:off x="6163766" y="419381"/>
          <a:ext cx="5908431" cy="612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77">
                  <a:extLst>
                    <a:ext uri="{9D8B030D-6E8A-4147-A177-3AD203B41FA5}">
                      <a16:colId xmlns="" xmlns:a16="http://schemas.microsoft.com/office/drawing/2014/main" val="1869749000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1772695627"/>
                    </a:ext>
                  </a:extLst>
                </a:gridCol>
                <a:gridCol w="1969477">
                  <a:extLst>
                    <a:ext uri="{9D8B030D-6E8A-4147-A177-3AD203B41FA5}">
                      <a16:colId xmlns="" xmlns:a16="http://schemas.microsoft.com/office/drawing/2014/main" val="890471306"/>
                    </a:ext>
                  </a:extLst>
                </a:gridCol>
              </a:tblGrid>
              <a:tr h="1060357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10992992"/>
                  </a:ext>
                </a:extLst>
              </a:tr>
              <a:tr h="475340">
                <a:tc>
                  <a:txBody>
                    <a:bodyPr/>
                    <a:lstStyle/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1662700"/>
                  </a:ext>
                </a:extLst>
              </a:tr>
              <a:tr h="460479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1878697"/>
                  </a:ext>
                </a:extLst>
              </a:tr>
              <a:tr h="544818">
                <a:tc rowSpan="2"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3567398"/>
                  </a:ext>
                </a:extLst>
              </a:tr>
              <a:tr h="35872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點選圖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身分登入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輸入帳密，點選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｢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｣(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顯示圖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登入畫面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連接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Base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，確認登入帳密。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跳回圖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4(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會員中心</a:t>
                      </a:r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  <a:endParaRPr lang="en-US" altLang="zh-TW" sz="14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4319876"/>
                  </a:ext>
                </a:extLst>
              </a:tr>
            </a:tbl>
          </a:graphicData>
        </a:graphic>
      </p:graphicFrame>
      <p:sp>
        <p:nvSpPr>
          <p:cNvPr id="26" name="文字方塊 25"/>
          <p:cNvSpPr txBox="1"/>
          <p:nvPr/>
        </p:nvSpPr>
        <p:spPr>
          <a:xfrm flipH="1">
            <a:off x="6432809" y="853706"/>
            <a:ext cx="176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name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432809" y="1565030"/>
            <a:ext cx="1422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case number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572494" y="2074985"/>
            <a:ext cx="1112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Precondition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92666" y="2540977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762142" y="2540976"/>
            <a:ext cx="70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System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683845" y="8537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身分識別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9852159" y="1595808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uc002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914403" y="2044207"/>
            <a:ext cx="2441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uc001(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:uc001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完成後啟動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沉穩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703</TotalTime>
  <Words>2456</Words>
  <Application>Microsoft Office PowerPoint</Application>
  <PresentationFormat>自訂</PresentationFormat>
  <Paragraphs>687</Paragraphs>
  <Slides>53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夏至</vt:lpstr>
      <vt:lpstr>PowerPoint 簡報</vt:lpstr>
      <vt:lpstr>PowerPoint 簡報</vt:lpstr>
      <vt:lpstr>PowerPoint 簡報</vt:lpstr>
      <vt:lpstr>　創作理念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61</cp:revision>
  <dcterms:created xsi:type="dcterms:W3CDTF">2020-11-10T01:44:52Z</dcterms:created>
  <dcterms:modified xsi:type="dcterms:W3CDTF">2020-11-12T06:27:18Z</dcterms:modified>
</cp:coreProperties>
</file>